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14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3" d="100"/>
          <a:sy n="63"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3372E-896E-8F28-06C4-FFA8151A20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BC5E6A9-377F-4E2C-8D16-E08DF2EA78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7341E2F-795B-ADCA-B726-21ABA5D6D2B0}"/>
              </a:ext>
            </a:extLst>
          </p:cNvPr>
          <p:cNvSpPr>
            <a:spLocks noGrp="1"/>
          </p:cNvSpPr>
          <p:nvPr>
            <p:ph type="dt" sz="half" idx="10"/>
          </p:nvPr>
        </p:nvSpPr>
        <p:spPr/>
        <p:txBody>
          <a:bodyPr/>
          <a:lstStyle/>
          <a:p>
            <a:fld id="{96A15420-8809-4090-ABE5-16AE866D28B6}" type="datetimeFigureOut">
              <a:rPr lang="en-GB" smtClean="0"/>
              <a:t>17/01/2024</a:t>
            </a:fld>
            <a:endParaRPr lang="en-GB"/>
          </a:p>
        </p:txBody>
      </p:sp>
      <p:sp>
        <p:nvSpPr>
          <p:cNvPr id="5" name="Footer Placeholder 4">
            <a:extLst>
              <a:ext uri="{FF2B5EF4-FFF2-40B4-BE49-F238E27FC236}">
                <a16:creationId xmlns:a16="http://schemas.microsoft.com/office/drawing/2014/main" id="{90EAA1F8-BB70-24E2-F9A2-463831C9C2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D934CE-66A0-3704-9D9E-F6701EACB462}"/>
              </a:ext>
            </a:extLst>
          </p:cNvPr>
          <p:cNvSpPr>
            <a:spLocks noGrp="1"/>
          </p:cNvSpPr>
          <p:nvPr>
            <p:ph type="sldNum" sz="quarter" idx="12"/>
          </p:nvPr>
        </p:nvSpPr>
        <p:spPr/>
        <p:txBody>
          <a:bodyPr/>
          <a:lstStyle/>
          <a:p>
            <a:fld id="{3DE714F2-500D-4314-8FAF-9192628EA69B}" type="slidenum">
              <a:rPr lang="en-GB" smtClean="0"/>
              <a:t>‹#›</a:t>
            </a:fld>
            <a:endParaRPr lang="en-GB"/>
          </a:p>
        </p:txBody>
      </p:sp>
    </p:spTree>
    <p:extLst>
      <p:ext uri="{BB962C8B-B14F-4D97-AF65-F5344CB8AC3E}">
        <p14:creationId xmlns:p14="http://schemas.microsoft.com/office/powerpoint/2010/main" val="235898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A415D-CAEE-02E4-4AB1-AF7E422DEF6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21540F5-3D59-A3BB-086C-85FE077A34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770234-A45A-684F-1736-70DB6279FC2E}"/>
              </a:ext>
            </a:extLst>
          </p:cNvPr>
          <p:cNvSpPr>
            <a:spLocks noGrp="1"/>
          </p:cNvSpPr>
          <p:nvPr>
            <p:ph type="dt" sz="half" idx="10"/>
          </p:nvPr>
        </p:nvSpPr>
        <p:spPr/>
        <p:txBody>
          <a:bodyPr/>
          <a:lstStyle/>
          <a:p>
            <a:fld id="{96A15420-8809-4090-ABE5-16AE866D28B6}" type="datetimeFigureOut">
              <a:rPr lang="en-GB" smtClean="0"/>
              <a:t>17/01/2024</a:t>
            </a:fld>
            <a:endParaRPr lang="en-GB"/>
          </a:p>
        </p:txBody>
      </p:sp>
      <p:sp>
        <p:nvSpPr>
          <p:cNvPr id="5" name="Footer Placeholder 4">
            <a:extLst>
              <a:ext uri="{FF2B5EF4-FFF2-40B4-BE49-F238E27FC236}">
                <a16:creationId xmlns:a16="http://schemas.microsoft.com/office/drawing/2014/main" id="{C5B9490F-118D-9EF6-4A0D-093D5A3D4F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8CE134-FABF-D0E8-7243-1A54F4B7FDEC}"/>
              </a:ext>
            </a:extLst>
          </p:cNvPr>
          <p:cNvSpPr>
            <a:spLocks noGrp="1"/>
          </p:cNvSpPr>
          <p:nvPr>
            <p:ph type="sldNum" sz="quarter" idx="12"/>
          </p:nvPr>
        </p:nvSpPr>
        <p:spPr/>
        <p:txBody>
          <a:bodyPr/>
          <a:lstStyle/>
          <a:p>
            <a:fld id="{3DE714F2-500D-4314-8FAF-9192628EA69B}" type="slidenum">
              <a:rPr lang="en-GB" smtClean="0"/>
              <a:t>‹#›</a:t>
            </a:fld>
            <a:endParaRPr lang="en-GB"/>
          </a:p>
        </p:txBody>
      </p:sp>
    </p:spTree>
    <p:extLst>
      <p:ext uri="{BB962C8B-B14F-4D97-AF65-F5344CB8AC3E}">
        <p14:creationId xmlns:p14="http://schemas.microsoft.com/office/powerpoint/2010/main" val="3179965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3E8F44-24DF-4890-4218-322A158F701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54604BF-FC9F-A0A7-793D-CA495D9BDE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BC9F74-9356-EEC1-0DE8-40F3A976AF8E}"/>
              </a:ext>
            </a:extLst>
          </p:cNvPr>
          <p:cNvSpPr>
            <a:spLocks noGrp="1"/>
          </p:cNvSpPr>
          <p:nvPr>
            <p:ph type="dt" sz="half" idx="10"/>
          </p:nvPr>
        </p:nvSpPr>
        <p:spPr/>
        <p:txBody>
          <a:bodyPr/>
          <a:lstStyle/>
          <a:p>
            <a:fld id="{96A15420-8809-4090-ABE5-16AE866D28B6}" type="datetimeFigureOut">
              <a:rPr lang="en-GB" smtClean="0"/>
              <a:t>17/01/2024</a:t>
            </a:fld>
            <a:endParaRPr lang="en-GB"/>
          </a:p>
        </p:txBody>
      </p:sp>
      <p:sp>
        <p:nvSpPr>
          <p:cNvPr id="5" name="Footer Placeholder 4">
            <a:extLst>
              <a:ext uri="{FF2B5EF4-FFF2-40B4-BE49-F238E27FC236}">
                <a16:creationId xmlns:a16="http://schemas.microsoft.com/office/drawing/2014/main" id="{F036C489-ED75-43C0-079F-DE3CB67245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6EA47E-B3C6-ECE9-6EA0-B97974DEF36A}"/>
              </a:ext>
            </a:extLst>
          </p:cNvPr>
          <p:cNvSpPr>
            <a:spLocks noGrp="1"/>
          </p:cNvSpPr>
          <p:nvPr>
            <p:ph type="sldNum" sz="quarter" idx="12"/>
          </p:nvPr>
        </p:nvSpPr>
        <p:spPr/>
        <p:txBody>
          <a:bodyPr/>
          <a:lstStyle/>
          <a:p>
            <a:fld id="{3DE714F2-500D-4314-8FAF-9192628EA69B}" type="slidenum">
              <a:rPr lang="en-GB" smtClean="0"/>
              <a:t>‹#›</a:t>
            </a:fld>
            <a:endParaRPr lang="en-GB"/>
          </a:p>
        </p:txBody>
      </p:sp>
    </p:spTree>
    <p:extLst>
      <p:ext uri="{BB962C8B-B14F-4D97-AF65-F5344CB8AC3E}">
        <p14:creationId xmlns:p14="http://schemas.microsoft.com/office/powerpoint/2010/main" val="3933129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08216-9221-9378-0300-C93B6C3B162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DAAC80-20E0-A107-9912-866461B792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00302B-7C5B-C89B-90B7-A38B46B5D0BB}"/>
              </a:ext>
            </a:extLst>
          </p:cNvPr>
          <p:cNvSpPr>
            <a:spLocks noGrp="1"/>
          </p:cNvSpPr>
          <p:nvPr>
            <p:ph type="dt" sz="half" idx="10"/>
          </p:nvPr>
        </p:nvSpPr>
        <p:spPr/>
        <p:txBody>
          <a:bodyPr/>
          <a:lstStyle/>
          <a:p>
            <a:fld id="{96A15420-8809-4090-ABE5-16AE866D28B6}" type="datetimeFigureOut">
              <a:rPr lang="en-GB" smtClean="0"/>
              <a:t>17/01/2024</a:t>
            </a:fld>
            <a:endParaRPr lang="en-GB"/>
          </a:p>
        </p:txBody>
      </p:sp>
      <p:sp>
        <p:nvSpPr>
          <p:cNvPr id="5" name="Footer Placeholder 4">
            <a:extLst>
              <a:ext uri="{FF2B5EF4-FFF2-40B4-BE49-F238E27FC236}">
                <a16:creationId xmlns:a16="http://schemas.microsoft.com/office/drawing/2014/main" id="{75F7B69B-0ACD-2173-B66E-7028B660F0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EC23C2-4FE1-E479-EA57-52BA219BDFC9}"/>
              </a:ext>
            </a:extLst>
          </p:cNvPr>
          <p:cNvSpPr>
            <a:spLocks noGrp="1"/>
          </p:cNvSpPr>
          <p:nvPr>
            <p:ph type="sldNum" sz="quarter" idx="12"/>
          </p:nvPr>
        </p:nvSpPr>
        <p:spPr/>
        <p:txBody>
          <a:bodyPr/>
          <a:lstStyle/>
          <a:p>
            <a:fld id="{3DE714F2-500D-4314-8FAF-9192628EA69B}" type="slidenum">
              <a:rPr lang="en-GB" smtClean="0"/>
              <a:t>‹#›</a:t>
            </a:fld>
            <a:endParaRPr lang="en-GB"/>
          </a:p>
        </p:txBody>
      </p:sp>
    </p:spTree>
    <p:extLst>
      <p:ext uri="{BB962C8B-B14F-4D97-AF65-F5344CB8AC3E}">
        <p14:creationId xmlns:p14="http://schemas.microsoft.com/office/powerpoint/2010/main" val="3668522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34A5D-0405-7E81-853A-6856889DC1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7A119F2-D534-B786-2090-D729A18D71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02D9FC-3F3A-5140-DD28-F9785147A3AD}"/>
              </a:ext>
            </a:extLst>
          </p:cNvPr>
          <p:cNvSpPr>
            <a:spLocks noGrp="1"/>
          </p:cNvSpPr>
          <p:nvPr>
            <p:ph type="dt" sz="half" idx="10"/>
          </p:nvPr>
        </p:nvSpPr>
        <p:spPr/>
        <p:txBody>
          <a:bodyPr/>
          <a:lstStyle/>
          <a:p>
            <a:fld id="{96A15420-8809-4090-ABE5-16AE866D28B6}" type="datetimeFigureOut">
              <a:rPr lang="en-GB" smtClean="0"/>
              <a:t>17/01/2024</a:t>
            </a:fld>
            <a:endParaRPr lang="en-GB"/>
          </a:p>
        </p:txBody>
      </p:sp>
      <p:sp>
        <p:nvSpPr>
          <p:cNvPr id="5" name="Footer Placeholder 4">
            <a:extLst>
              <a:ext uri="{FF2B5EF4-FFF2-40B4-BE49-F238E27FC236}">
                <a16:creationId xmlns:a16="http://schemas.microsoft.com/office/drawing/2014/main" id="{FA0EDD72-FE9E-9F5E-832A-9BAE428DEF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46AE2F-719B-8A47-15BB-0318A1837593}"/>
              </a:ext>
            </a:extLst>
          </p:cNvPr>
          <p:cNvSpPr>
            <a:spLocks noGrp="1"/>
          </p:cNvSpPr>
          <p:nvPr>
            <p:ph type="sldNum" sz="quarter" idx="12"/>
          </p:nvPr>
        </p:nvSpPr>
        <p:spPr/>
        <p:txBody>
          <a:bodyPr/>
          <a:lstStyle/>
          <a:p>
            <a:fld id="{3DE714F2-500D-4314-8FAF-9192628EA69B}" type="slidenum">
              <a:rPr lang="en-GB" smtClean="0"/>
              <a:t>‹#›</a:t>
            </a:fld>
            <a:endParaRPr lang="en-GB"/>
          </a:p>
        </p:txBody>
      </p:sp>
    </p:spTree>
    <p:extLst>
      <p:ext uri="{BB962C8B-B14F-4D97-AF65-F5344CB8AC3E}">
        <p14:creationId xmlns:p14="http://schemas.microsoft.com/office/powerpoint/2010/main" val="4146802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C8E45-482C-31DD-E53C-2FAE54C5983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2C6F73-9975-71AC-6985-7E3DC1757D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277ED0D-1F23-AB5D-79EF-5D13D6C303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B8AE36A-2032-3487-B025-E02262BFDCB6}"/>
              </a:ext>
            </a:extLst>
          </p:cNvPr>
          <p:cNvSpPr>
            <a:spLocks noGrp="1"/>
          </p:cNvSpPr>
          <p:nvPr>
            <p:ph type="dt" sz="half" idx="10"/>
          </p:nvPr>
        </p:nvSpPr>
        <p:spPr/>
        <p:txBody>
          <a:bodyPr/>
          <a:lstStyle/>
          <a:p>
            <a:fld id="{96A15420-8809-4090-ABE5-16AE866D28B6}" type="datetimeFigureOut">
              <a:rPr lang="en-GB" smtClean="0"/>
              <a:t>17/01/2024</a:t>
            </a:fld>
            <a:endParaRPr lang="en-GB"/>
          </a:p>
        </p:txBody>
      </p:sp>
      <p:sp>
        <p:nvSpPr>
          <p:cNvPr id="6" name="Footer Placeholder 5">
            <a:extLst>
              <a:ext uri="{FF2B5EF4-FFF2-40B4-BE49-F238E27FC236}">
                <a16:creationId xmlns:a16="http://schemas.microsoft.com/office/drawing/2014/main" id="{CBF8B38C-1ECC-D31E-1E74-A8A3ED11DAB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9DCA438-86FD-B04E-58CE-8C92B15E2CF4}"/>
              </a:ext>
            </a:extLst>
          </p:cNvPr>
          <p:cNvSpPr>
            <a:spLocks noGrp="1"/>
          </p:cNvSpPr>
          <p:nvPr>
            <p:ph type="sldNum" sz="quarter" idx="12"/>
          </p:nvPr>
        </p:nvSpPr>
        <p:spPr/>
        <p:txBody>
          <a:bodyPr/>
          <a:lstStyle/>
          <a:p>
            <a:fld id="{3DE714F2-500D-4314-8FAF-9192628EA69B}" type="slidenum">
              <a:rPr lang="en-GB" smtClean="0"/>
              <a:t>‹#›</a:t>
            </a:fld>
            <a:endParaRPr lang="en-GB"/>
          </a:p>
        </p:txBody>
      </p:sp>
    </p:spTree>
    <p:extLst>
      <p:ext uri="{BB962C8B-B14F-4D97-AF65-F5344CB8AC3E}">
        <p14:creationId xmlns:p14="http://schemas.microsoft.com/office/powerpoint/2010/main" val="2335763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103DA-769E-6022-EBF5-FC0EE67C2F4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E5D6A6-D058-F9BB-07C4-82B7600049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C9794D-7A91-5381-C57F-2B267C13EB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1F26EE8-D402-4F7C-388A-18AE6F4228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F8D3B6-83B6-78C0-A1DC-FB56636078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A49317B-CEE9-F43D-64C7-38943CCEF2C2}"/>
              </a:ext>
            </a:extLst>
          </p:cNvPr>
          <p:cNvSpPr>
            <a:spLocks noGrp="1"/>
          </p:cNvSpPr>
          <p:nvPr>
            <p:ph type="dt" sz="half" idx="10"/>
          </p:nvPr>
        </p:nvSpPr>
        <p:spPr/>
        <p:txBody>
          <a:bodyPr/>
          <a:lstStyle/>
          <a:p>
            <a:fld id="{96A15420-8809-4090-ABE5-16AE866D28B6}" type="datetimeFigureOut">
              <a:rPr lang="en-GB" smtClean="0"/>
              <a:t>17/01/2024</a:t>
            </a:fld>
            <a:endParaRPr lang="en-GB"/>
          </a:p>
        </p:txBody>
      </p:sp>
      <p:sp>
        <p:nvSpPr>
          <p:cNvPr id="8" name="Footer Placeholder 7">
            <a:extLst>
              <a:ext uri="{FF2B5EF4-FFF2-40B4-BE49-F238E27FC236}">
                <a16:creationId xmlns:a16="http://schemas.microsoft.com/office/drawing/2014/main" id="{72A282F4-D927-809E-649C-38B0BBB943E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186A65C-01A6-9571-A680-5D1E773BD060}"/>
              </a:ext>
            </a:extLst>
          </p:cNvPr>
          <p:cNvSpPr>
            <a:spLocks noGrp="1"/>
          </p:cNvSpPr>
          <p:nvPr>
            <p:ph type="sldNum" sz="quarter" idx="12"/>
          </p:nvPr>
        </p:nvSpPr>
        <p:spPr/>
        <p:txBody>
          <a:bodyPr/>
          <a:lstStyle/>
          <a:p>
            <a:fld id="{3DE714F2-500D-4314-8FAF-9192628EA69B}" type="slidenum">
              <a:rPr lang="en-GB" smtClean="0"/>
              <a:t>‹#›</a:t>
            </a:fld>
            <a:endParaRPr lang="en-GB"/>
          </a:p>
        </p:txBody>
      </p:sp>
    </p:spTree>
    <p:extLst>
      <p:ext uri="{BB962C8B-B14F-4D97-AF65-F5344CB8AC3E}">
        <p14:creationId xmlns:p14="http://schemas.microsoft.com/office/powerpoint/2010/main" val="984002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9DADE-2967-938B-B25D-AFFC311B349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8D92AD8-2B59-19C5-F01E-46FFF36D1F03}"/>
              </a:ext>
            </a:extLst>
          </p:cNvPr>
          <p:cNvSpPr>
            <a:spLocks noGrp="1"/>
          </p:cNvSpPr>
          <p:nvPr>
            <p:ph type="dt" sz="half" idx="10"/>
          </p:nvPr>
        </p:nvSpPr>
        <p:spPr/>
        <p:txBody>
          <a:bodyPr/>
          <a:lstStyle/>
          <a:p>
            <a:fld id="{96A15420-8809-4090-ABE5-16AE866D28B6}" type="datetimeFigureOut">
              <a:rPr lang="en-GB" smtClean="0"/>
              <a:t>17/01/2024</a:t>
            </a:fld>
            <a:endParaRPr lang="en-GB"/>
          </a:p>
        </p:txBody>
      </p:sp>
      <p:sp>
        <p:nvSpPr>
          <p:cNvPr id="4" name="Footer Placeholder 3">
            <a:extLst>
              <a:ext uri="{FF2B5EF4-FFF2-40B4-BE49-F238E27FC236}">
                <a16:creationId xmlns:a16="http://schemas.microsoft.com/office/drawing/2014/main" id="{21D5CCA1-96CC-7EB1-10F2-6D6DFD52B7B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D6B8793-D225-F43A-CF38-AEC623A4A042}"/>
              </a:ext>
            </a:extLst>
          </p:cNvPr>
          <p:cNvSpPr>
            <a:spLocks noGrp="1"/>
          </p:cNvSpPr>
          <p:nvPr>
            <p:ph type="sldNum" sz="quarter" idx="12"/>
          </p:nvPr>
        </p:nvSpPr>
        <p:spPr/>
        <p:txBody>
          <a:bodyPr/>
          <a:lstStyle/>
          <a:p>
            <a:fld id="{3DE714F2-500D-4314-8FAF-9192628EA69B}" type="slidenum">
              <a:rPr lang="en-GB" smtClean="0"/>
              <a:t>‹#›</a:t>
            </a:fld>
            <a:endParaRPr lang="en-GB"/>
          </a:p>
        </p:txBody>
      </p:sp>
    </p:spTree>
    <p:extLst>
      <p:ext uri="{BB962C8B-B14F-4D97-AF65-F5344CB8AC3E}">
        <p14:creationId xmlns:p14="http://schemas.microsoft.com/office/powerpoint/2010/main" val="1202547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EC81BF-83D1-580B-F4D1-9DD155B94E84}"/>
              </a:ext>
            </a:extLst>
          </p:cNvPr>
          <p:cNvSpPr>
            <a:spLocks noGrp="1"/>
          </p:cNvSpPr>
          <p:nvPr>
            <p:ph type="dt" sz="half" idx="10"/>
          </p:nvPr>
        </p:nvSpPr>
        <p:spPr/>
        <p:txBody>
          <a:bodyPr/>
          <a:lstStyle/>
          <a:p>
            <a:fld id="{96A15420-8809-4090-ABE5-16AE866D28B6}" type="datetimeFigureOut">
              <a:rPr lang="en-GB" smtClean="0"/>
              <a:t>17/01/2024</a:t>
            </a:fld>
            <a:endParaRPr lang="en-GB"/>
          </a:p>
        </p:txBody>
      </p:sp>
      <p:sp>
        <p:nvSpPr>
          <p:cNvPr id="3" name="Footer Placeholder 2">
            <a:extLst>
              <a:ext uri="{FF2B5EF4-FFF2-40B4-BE49-F238E27FC236}">
                <a16:creationId xmlns:a16="http://schemas.microsoft.com/office/drawing/2014/main" id="{4CC54C1B-8EDB-EDFA-1C6B-8F973807FF1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B894649-4D69-6E72-5B00-892625AC464D}"/>
              </a:ext>
            </a:extLst>
          </p:cNvPr>
          <p:cNvSpPr>
            <a:spLocks noGrp="1"/>
          </p:cNvSpPr>
          <p:nvPr>
            <p:ph type="sldNum" sz="quarter" idx="12"/>
          </p:nvPr>
        </p:nvSpPr>
        <p:spPr/>
        <p:txBody>
          <a:bodyPr/>
          <a:lstStyle/>
          <a:p>
            <a:fld id="{3DE714F2-500D-4314-8FAF-9192628EA69B}" type="slidenum">
              <a:rPr lang="en-GB" smtClean="0"/>
              <a:t>‹#›</a:t>
            </a:fld>
            <a:endParaRPr lang="en-GB"/>
          </a:p>
        </p:txBody>
      </p:sp>
    </p:spTree>
    <p:extLst>
      <p:ext uri="{BB962C8B-B14F-4D97-AF65-F5344CB8AC3E}">
        <p14:creationId xmlns:p14="http://schemas.microsoft.com/office/powerpoint/2010/main" val="1866349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A75B0-B67B-4DC0-AE8C-3254579B50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167644-4877-69BA-227D-2C8D415DFC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92EE608-E5E1-5A17-78D4-AAD24C9E99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90A55D-64BF-1836-066D-76932F67BA48}"/>
              </a:ext>
            </a:extLst>
          </p:cNvPr>
          <p:cNvSpPr>
            <a:spLocks noGrp="1"/>
          </p:cNvSpPr>
          <p:nvPr>
            <p:ph type="dt" sz="half" idx="10"/>
          </p:nvPr>
        </p:nvSpPr>
        <p:spPr/>
        <p:txBody>
          <a:bodyPr/>
          <a:lstStyle/>
          <a:p>
            <a:fld id="{96A15420-8809-4090-ABE5-16AE866D28B6}" type="datetimeFigureOut">
              <a:rPr lang="en-GB" smtClean="0"/>
              <a:t>17/01/2024</a:t>
            </a:fld>
            <a:endParaRPr lang="en-GB"/>
          </a:p>
        </p:txBody>
      </p:sp>
      <p:sp>
        <p:nvSpPr>
          <p:cNvPr id="6" name="Footer Placeholder 5">
            <a:extLst>
              <a:ext uri="{FF2B5EF4-FFF2-40B4-BE49-F238E27FC236}">
                <a16:creationId xmlns:a16="http://schemas.microsoft.com/office/drawing/2014/main" id="{3138CB95-883B-11BA-6D31-043333932A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EEE71F2-5039-7CC6-AF25-B6F934EC92D8}"/>
              </a:ext>
            </a:extLst>
          </p:cNvPr>
          <p:cNvSpPr>
            <a:spLocks noGrp="1"/>
          </p:cNvSpPr>
          <p:nvPr>
            <p:ph type="sldNum" sz="quarter" idx="12"/>
          </p:nvPr>
        </p:nvSpPr>
        <p:spPr/>
        <p:txBody>
          <a:bodyPr/>
          <a:lstStyle/>
          <a:p>
            <a:fld id="{3DE714F2-500D-4314-8FAF-9192628EA69B}" type="slidenum">
              <a:rPr lang="en-GB" smtClean="0"/>
              <a:t>‹#›</a:t>
            </a:fld>
            <a:endParaRPr lang="en-GB"/>
          </a:p>
        </p:txBody>
      </p:sp>
    </p:spTree>
    <p:extLst>
      <p:ext uri="{BB962C8B-B14F-4D97-AF65-F5344CB8AC3E}">
        <p14:creationId xmlns:p14="http://schemas.microsoft.com/office/powerpoint/2010/main" val="3627761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DBF13-5A2A-B580-0466-6D3C64B50E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1FE9A03-02A8-E2F9-9C70-37C8FC2A56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2B7E0D-44DC-0975-B712-D378F4A06F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2E2DF0-08CB-EA3D-A24B-7CF0022633FB}"/>
              </a:ext>
            </a:extLst>
          </p:cNvPr>
          <p:cNvSpPr>
            <a:spLocks noGrp="1"/>
          </p:cNvSpPr>
          <p:nvPr>
            <p:ph type="dt" sz="half" idx="10"/>
          </p:nvPr>
        </p:nvSpPr>
        <p:spPr/>
        <p:txBody>
          <a:bodyPr/>
          <a:lstStyle/>
          <a:p>
            <a:fld id="{96A15420-8809-4090-ABE5-16AE866D28B6}" type="datetimeFigureOut">
              <a:rPr lang="en-GB" smtClean="0"/>
              <a:t>17/01/2024</a:t>
            </a:fld>
            <a:endParaRPr lang="en-GB"/>
          </a:p>
        </p:txBody>
      </p:sp>
      <p:sp>
        <p:nvSpPr>
          <p:cNvPr id="6" name="Footer Placeholder 5">
            <a:extLst>
              <a:ext uri="{FF2B5EF4-FFF2-40B4-BE49-F238E27FC236}">
                <a16:creationId xmlns:a16="http://schemas.microsoft.com/office/drawing/2014/main" id="{B2DD6094-4A5C-7F77-8880-D5239DACFE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BC1DED6-7AC7-391F-A1B1-95349091170C}"/>
              </a:ext>
            </a:extLst>
          </p:cNvPr>
          <p:cNvSpPr>
            <a:spLocks noGrp="1"/>
          </p:cNvSpPr>
          <p:nvPr>
            <p:ph type="sldNum" sz="quarter" idx="12"/>
          </p:nvPr>
        </p:nvSpPr>
        <p:spPr/>
        <p:txBody>
          <a:bodyPr/>
          <a:lstStyle/>
          <a:p>
            <a:fld id="{3DE714F2-500D-4314-8FAF-9192628EA69B}" type="slidenum">
              <a:rPr lang="en-GB" smtClean="0"/>
              <a:t>‹#›</a:t>
            </a:fld>
            <a:endParaRPr lang="en-GB"/>
          </a:p>
        </p:txBody>
      </p:sp>
    </p:spTree>
    <p:extLst>
      <p:ext uri="{BB962C8B-B14F-4D97-AF65-F5344CB8AC3E}">
        <p14:creationId xmlns:p14="http://schemas.microsoft.com/office/powerpoint/2010/main" val="3739474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2E1E0E-7F15-9973-49E9-063C796660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B36A15-EB1E-2D5B-2B90-8FB8F61072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E02703-48EF-A4A3-9E00-777BD27A79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15420-8809-4090-ABE5-16AE866D28B6}" type="datetimeFigureOut">
              <a:rPr lang="en-GB" smtClean="0"/>
              <a:t>17/01/2024</a:t>
            </a:fld>
            <a:endParaRPr lang="en-GB"/>
          </a:p>
        </p:txBody>
      </p:sp>
      <p:sp>
        <p:nvSpPr>
          <p:cNvPr id="5" name="Footer Placeholder 4">
            <a:extLst>
              <a:ext uri="{FF2B5EF4-FFF2-40B4-BE49-F238E27FC236}">
                <a16:creationId xmlns:a16="http://schemas.microsoft.com/office/drawing/2014/main" id="{624E3D7B-7EAE-6429-37DF-5FBB108659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B294728-67CA-1886-4D2B-DD71FA0E0A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E714F2-500D-4314-8FAF-9192628EA69B}" type="slidenum">
              <a:rPr lang="en-GB" smtClean="0"/>
              <a:t>‹#›</a:t>
            </a:fld>
            <a:endParaRPr lang="en-GB"/>
          </a:p>
        </p:txBody>
      </p:sp>
    </p:spTree>
    <p:extLst>
      <p:ext uri="{BB962C8B-B14F-4D97-AF65-F5344CB8AC3E}">
        <p14:creationId xmlns:p14="http://schemas.microsoft.com/office/powerpoint/2010/main" val="1779045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D9461B-C849-635B-E381-90B9D56B656D}"/>
              </a:ext>
            </a:extLst>
          </p:cNvPr>
          <p:cNvPicPr>
            <a:picLocks noChangeAspect="1"/>
          </p:cNvPicPr>
          <p:nvPr/>
        </p:nvPicPr>
        <p:blipFill>
          <a:blip r:embed="rId2"/>
          <a:stretch>
            <a:fillRect/>
          </a:stretch>
        </p:blipFill>
        <p:spPr>
          <a:xfrm>
            <a:off x="11700233" y="9152"/>
            <a:ext cx="525405" cy="503309"/>
          </a:xfrm>
          <a:prstGeom prst="rect">
            <a:avLst/>
          </a:prstGeom>
        </p:spPr>
      </p:pic>
      <p:sp>
        <p:nvSpPr>
          <p:cNvPr id="2" name="Title 1"/>
          <p:cNvSpPr>
            <a:spLocks noGrp="1"/>
          </p:cNvSpPr>
          <p:nvPr>
            <p:ph type="ctrTitle"/>
          </p:nvPr>
        </p:nvSpPr>
        <p:spPr>
          <a:xfrm>
            <a:off x="227162" y="0"/>
            <a:ext cx="11473131" cy="432280"/>
          </a:xfrm>
          <a:solidFill>
            <a:srgbClr val="00B050">
              <a:alpha val="49000"/>
            </a:srgbClr>
          </a:solidFill>
          <a:ln w="57150">
            <a:solidFill>
              <a:srgbClr val="00B050"/>
            </a:solidFill>
          </a:ln>
        </p:spPr>
        <p:txBody>
          <a:bodyPr>
            <a:normAutofit/>
          </a:bodyPr>
          <a:lstStyle/>
          <a:p>
            <a:r>
              <a:rPr lang="en-US" sz="2000" b="1" dirty="0">
                <a:cs typeface="Calibri Light"/>
              </a:rPr>
              <a:t>P1-3 Termly Overview – Term 3 </a:t>
            </a:r>
            <a:endParaRPr lang="en-US" sz="1600" b="1" dirty="0">
              <a:cs typeface="Calibri Light"/>
            </a:endParaRPr>
          </a:p>
        </p:txBody>
      </p:sp>
      <p:sp>
        <p:nvSpPr>
          <p:cNvPr id="4" name="TextBox 3">
            <a:extLst>
              <a:ext uri="{FF2B5EF4-FFF2-40B4-BE49-F238E27FC236}">
                <a16:creationId xmlns:a16="http://schemas.microsoft.com/office/drawing/2014/main" id="{E21B8BF1-924C-4246-A009-9FCA074B81B6}"/>
              </a:ext>
            </a:extLst>
          </p:cNvPr>
          <p:cNvSpPr txBox="1"/>
          <p:nvPr/>
        </p:nvSpPr>
        <p:spPr>
          <a:xfrm>
            <a:off x="3869576" y="446567"/>
            <a:ext cx="4025002" cy="4185761"/>
          </a:xfrm>
          <a:prstGeom prst="rect">
            <a:avLst/>
          </a:prstGeom>
          <a:solidFill>
            <a:schemeClr val="accent4">
              <a:lumMod val="20000"/>
              <a:lumOff val="80000"/>
            </a:schemeClr>
          </a:solidFill>
          <a:ln w="57150">
            <a:solidFill>
              <a:srgbClr val="FFC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b="1" u="sng" dirty="0">
                <a:latin typeface="Bierstadt"/>
              </a:rPr>
              <a:t>This Term...</a:t>
            </a:r>
          </a:p>
          <a:p>
            <a:pPr algn="ctr"/>
            <a:endParaRPr lang="en-US" sz="1400" b="1" u="sng" dirty="0">
              <a:latin typeface="Bierstadt"/>
              <a:cs typeface="Calibri"/>
            </a:endParaRPr>
          </a:p>
          <a:p>
            <a:r>
              <a:rPr lang="en-US" sz="1400" b="1" dirty="0">
                <a:latin typeface="Bierstadt"/>
                <a:cs typeface="Calibri"/>
              </a:rPr>
              <a:t>This is an overview of the learning that will take place in P1-3 this term.</a:t>
            </a:r>
          </a:p>
          <a:p>
            <a:r>
              <a:rPr lang="en-US" sz="1400" b="1" dirty="0" err="1">
                <a:latin typeface="Bierstadt"/>
                <a:cs typeface="Calibri"/>
              </a:rPr>
              <a:t>Ms</a:t>
            </a:r>
            <a:r>
              <a:rPr lang="en-US" sz="1400" b="1" dirty="0">
                <a:latin typeface="Bierstadt"/>
                <a:cs typeface="Calibri"/>
              </a:rPr>
              <a:t> Shearer will be teaching the class every Monday and </a:t>
            </a:r>
            <a:r>
              <a:rPr lang="en-US" sz="1400" b="1" dirty="0" err="1">
                <a:latin typeface="Bierstadt"/>
                <a:cs typeface="Calibri"/>
              </a:rPr>
              <a:t>Mrs</a:t>
            </a:r>
            <a:r>
              <a:rPr lang="en-US" sz="1400" b="1" dirty="0">
                <a:latin typeface="Bierstadt"/>
                <a:cs typeface="Calibri"/>
              </a:rPr>
              <a:t> Hannaford will teach Tuesday-Friday. The class will have Mrs Jardine on Mondays for Drama, and </a:t>
            </a:r>
            <a:r>
              <a:rPr lang="en-US" sz="1400" b="1" dirty="0" err="1">
                <a:latin typeface="Bierstadt"/>
                <a:cs typeface="Calibri"/>
              </a:rPr>
              <a:t>Ms</a:t>
            </a:r>
            <a:r>
              <a:rPr lang="en-US" sz="1400" b="1" dirty="0">
                <a:latin typeface="Bierstadt"/>
                <a:cs typeface="Calibri"/>
              </a:rPr>
              <a:t> Shearer on Thursday afternoons for French and P.E. P.E. will be every Tuesday and Thursday and children should come to school wearing appropriate clothing and their school jumpers. We have a play-based approach and the children have frequent opportunities to enhance their learning through free and directed play contexts. </a:t>
            </a:r>
          </a:p>
          <a:p>
            <a:r>
              <a:rPr lang="en-US" sz="1400" b="1" dirty="0">
                <a:latin typeface="Bierstadt"/>
                <a:cs typeface="Calibri"/>
              </a:rPr>
              <a:t>We will explore the topic of weather and look at different types of weather and ways to measure weather. </a:t>
            </a:r>
          </a:p>
        </p:txBody>
      </p:sp>
      <p:sp>
        <p:nvSpPr>
          <p:cNvPr id="5" name="TextBox 4">
            <a:extLst>
              <a:ext uri="{FF2B5EF4-FFF2-40B4-BE49-F238E27FC236}">
                <a16:creationId xmlns:a16="http://schemas.microsoft.com/office/drawing/2014/main" id="{AE44EC51-61F9-4B21-876D-8CE6189FCBD3}"/>
              </a:ext>
            </a:extLst>
          </p:cNvPr>
          <p:cNvSpPr txBox="1"/>
          <p:nvPr/>
        </p:nvSpPr>
        <p:spPr>
          <a:xfrm>
            <a:off x="151502" y="528651"/>
            <a:ext cx="3638370" cy="4047262"/>
          </a:xfrm>
          <a:prstGeom prst="rect">
            <a:avLst/>
          </a:prstGeom>
          <a:solidFill>
            <a:srgbClr val="0070C0">
              <a:alpha val="30000"/>
            </a:srgbClr>
          </a:solidFill>
          <a:ln w="57150"/>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u="sng" dirty="0">
                <a:latin typeface="Bierstadt"/>
              </a:rPr>
              <a:t>Literacy</a:t>
            </a:r>
          </a:p>
          <a:p>
            <a:pPr algn="ctr"/>
            <a:endParaRPr lang="en-US" sz="1400" b="1" dirty="0">
              <a:solidFill>
                <a:schemeClr val="tx1"/>
              </a:solidFill>
              <a:latin typeface="Bierstadt"/>
              <a:cs typeface="Calibri" panose="020F0502020204030204"/>
            </a:endParaRPr>
          </a:p>
          <a:p>
            <a:pPr algn="just"/>
            <a:r>
              <a:rPr lang="en-US" sz="1500" b="1" dirty="0">
                <a:solidFill>
                  <a:schemeClr val="tx1"/>
                </a:solidFill>
                <a:latin typeface="Bierstadt"/>
                <a:cs typeface="Calibri" panose="020F0502020204030204"/>
              </a:rPr>
              <a:t>We are learning:</a:t>
            </a:r>
          </a:p>
          <a:p>
            <a:pPr algn="just"/>
            <a:r>
              <a:rPr lang="en-US" sz="1500" b="1" dirty="0">
                <a:solidFill>
                  <a:schemeClr val="tx1"/>
                </a:solidFill>
                <a:latin typeface="Bierstadt"/>
                <a:cs typeface="Calibri" panose="020F0502020204030204"/>
              </a:rPr>
              <a:t>-To read and write sounds and words neatly with correct letter formation.</a:t>
            </a:r>
          </a:p>
          <a:p>
            <a:pPr algn="just"/>
            <a:r>
              <a:rPr lang="en-US" sz="1500" b="1" dirty="0">
                <a:solidFill>
                  <a:schemeClr val="tx1"/>
                </a:solidFill>
                <a:latin typeface="Bierstadt"/>
                <a:cs typeface="Calibri" panose="020F0502020204030204"/>
              </a:rPr>
              <a:t>-To learn spelling patterns </a:t>
            </a:r>
          </a:p>
          <a:p>
            <a:pPr algn="just"/>
            <a:r>
              <a:rPr lang="en-US" sz="1500" b="1" dirty="0">
                <a:solidFill>
                  <a:schemeClr val="tx1"/>
                </a:solidFill>
                <a:latin typeface="Bierstadt"/>
                <a:cs typeface="Calibri" panose="020F0502020204030204"/>
              </a:rPr>
              <a:t>-To practice reading regularly.</a:t>
            </a:r>
          </a:p>
          <a:p>
            <a:pPr algn="just"/>
            <a:r>
              <a:rPr lang="en-US" sz="1500" b="1" dirty="0">
                <a:solidFill>
                  <a:schemeClr val="tx1"/>
                </a:solidFill>
                <a:latin typeface="Bierstadt"/>
                <a:cs typeface="Calibri" panose="020F0502020204030204"/>
              </a:rPr>
              <a:t>-To re-tell the story of The Wizard of Oz using actions, story map and puppets.</a:t>
            </a:r>
          </a:p>
          <a:p>
            <a:pPr algn="just"/>
            <a:r>
              <a:rPr lang="en-US" sz="1500" b="1" dirty="0">
                <a:solidFill>
                  <a:schemeClr val="tx1"/>
                </a:solidFill>
                <a:latin typeface="Bierstadt"/>
                <a:cs typeface="Calibri" panose="020F0502020204030204"/>
              </a:rPr>
              <a:t>- To sequence a story using the words first, next, then and finally.</a:t>
            </a:r>
          </a:p>
          <a:p>
            <a:pPr algn="just"/>
            <a:r>
              <a:rPr lang="en-US" sz="1500" b="1" dirty="0">
                <a:solidFill>
                  <a:schemeClr val="tx1"/>
                </a:solidFill>
                <a:latin typeface="Bierstadt"/>
                <a:cs typeface="Calibri" panose="020F0502020204030204"/>
              </a:rPr>
              <a:t>-To re-write The Wizard of Oz using adjectives to describe the characters.</a:t>
            </a:r>
          </a:p>
          <a:p>
            <a:pPr algn="just"/>
            <a:r>
              <a:rPr lang="en-US" sz="1500" b="1" dirty="0">
                <a:solidFill>
                  <a:schemeClr val="tx1"/>
                </a:solidFill>
                <a:latin typeface="Bierstadt"/>
                <a:cs typeface="Calibri" panose="020F0502020204030204"/>
              </a:rPr>
              <a:t>-To write reports for a variety of different purposes, e.g. fact file, newspaper.</a:t>
            </a:r>
          </a:p>
          <a:p>
            <a:pPr algn="just"/>
            <a:r>
              <a:rPr lang="en-US" sz="1500" b="1" dirty="0">
                <a:solidFill>
                  <a:schemeClr val="tx1"/>
                </a:solidFill>
                <a:latin typeface="Bierstadt"/>
                <a:cs typeface="Calibri" panose="020F0502020204030204"/>
              </a:rPr>
              <a:t>-Talking and listening skills.</a:t>
            </a:r>
          </a:p>
        </p:txBody>
      </p:sp>
      <p:sp>
        <p:nvSpPr>
          <p:cNvPr id="6" name="TextBox 5">
            <a:extLst>
              <a:ext uri="{FF2B5EF4-FFF2-40B4-BE49-F238E27FC236}">
                <a16:creationId xmlns:a16="http://schemas.microsoft.com/office/drawing/2014/main" id="{CF63467D-8437-45C4-85B3-C3C630F29A13}"/>
              </a:ext>
            </a:extLst>
          </p:cNvPr>
          <p:cNvSpPr txBox="1"/>
          <p:nvPr/>
        </p:nvSpPr>
        <p:spPr>
          <a:xfrm>
            <a:off x="7974282" y="493465"/>
            <a:ext cx="3943990" cy="4031873"/>
          </a:xfrm>
          <a:prstGeom prst="rect">
            <a:avLst/>
          </a:prstGeom>
          <a:solidFill>
            <a:srgbClr val="FF0000">
              <a:alpha val="31000"/>
            </a:srgbClr>
          </a:solidFill>
          <a:ln w="57150">
            <a:solidFill>
              <a:srgbClr val="FF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u="sng" dirty="0">
                <a:latin typeface="Bierstadt"/>
                <a:cs typeface="Calibri"/>
              </a:rPr>
              <a:t>Numeracy</a:t>
            </a:r>
          </a:p>
          <a:p>
            <a:pPr algn="just"/>
            <a:r>
              <a:rPr lang="en-US" sz="1400" b="1" dirty="0">
                <a:latin typeface="Bierstadt"/>
                <a:cs typeface="Calibri"/>
              </a:rPr>
              <a:t>We are learning:</a:t>
            </a:r>
          </a:p>
          <a:p>
            <a:pPr algn="just"/>
            <a:r>
              <a:rPr lang="en-US" sz="1400" b="1" dirty="0">
                <a:latin typeface="Bierstadt"/>
                <a:cs typeface="Calibri"/>
              </a:rPr>
              <a:t>-To measure, estimate and compare length, height and width of objects using non-standard units, e.g. cubes and with cm and m. </a:t>
            </a:r>
          </a:p>
          <a:p>
            <a:pPr algn="just"/>
            <a:r>
              <a:rPr lang="en-US" sz="1400" b="1" dirty="0">
                <a:latin typeface="Bierstadt"/>
                <a:cs typeface="Calibri"/>
              </a:rPr>
              <a:t>-To use a ruler and other measuring aids correctly and accurately.</a:t>
            </a:r>
          </a:p>
          <a:p>
            <a:pPr algn="just"/>
            <a:r>
              <a:rPr lang="en-US" sz="1400" b="1" dirty="0">
                <a:latin typeface="Bierstadt"/>
                <a:cs typeface="Calibri"/>
              </a:rPr>
              <a:t>-To measure, estimate and compare the mass of objects using a balance and measuring scales using </a:t>
            </a:r>
            <a:r>
              <a:rPr lang="en-US" sz="1400" b="1" dirty="0" err="1">
                <a:latin typeface="Bierstadt"/>
                <a:cs typeface="Calibri"/>
              </a:rPr>
              <a:t>gms</a:t>
            </a:r>
            <a:r>
              <a:rPr lang="en-US" sz="1400" b="1" dirty="0">
                <a:latin typeface="Bierstadt"/>
                <a:cs typeface="Calibri"/>
              </a:rPr>
              <a:t> and kgs. </a:t>
            </a:r>
          </a:p>
          <a:p>
            <a:pPr algn="just"/>
            <a:r>
              <a:rPr lang="en-US" sz="1400" b="1" dirty="0">
                <a:latin typeface="Bierstadt"/>
                <a:cs typeface="Calibri"/>
              </a:rPr>
              <a:t>- To record and interpret data using pictograms, tally charts, bar graphs, Venn diagrams and Carroll diagrams. </a:t>
            </a:r>
          </a:p>
          <a:p>
            <a:pPr algn="just"/>
            <a:r>
              <a:rPr lang="en-US" sz="1400" b="1" dirty="0">
                <a:latin typeface="Bierstadt"/>
                <a:cs typeface="Calibri"/>
              </a:rPr>
              <a:t>--To use a range of </a:t>
            </a:r>
            <a:r>
              <a:rPr lang="en-US" sz="1400" b="1" dirty="0" err="1">
                <a:latin typeface="Bierstadt"/>
                <a:cs typeface="Calibri"/>
              </a:rPr>
              <a:t>maths</a:t>
            </a:r>
            <a:r>
              <a:rPr lang="en-US" sz="1400" b="1" dirty="0">
                <a:latin typeface="Bierstadt"/>
                <a:cs typeface="Calibri"/>
              </a:rPr>
              <a:t> resources to help our understanding, e.g. cubes, Numicon.</a:t>
            </a:r>
          </a:p>
          <a:p>
            <a:pPr algn="just"/>
            <a:r>
              <a:rPr lang="en-US" sz="1400" b="1" dirty="0">
                <a:latin typeface="Bierstadt"/>
                <a:cs typeface="Calibri"/>
              </a:rPr>
              <a:t>-To play </a:t>
            </a:r>
            <a:r>
              <a:rPr lang="en-US" sz="1400" b="1" dirty="0" err="1">
                <a:latin typeface="Bierstadt"/>
                <a:cs typeface="Calibri"/>
              </a:rPr>
              <a:t>maths</a:t>
            </a:r>
            <a:r>
              <a:rPr lang="en-US" sz="1400" b="1" dirty="0">
                <a:latin typeface="Bierstadt"/>
                <a:cs typeface="Calibri"/>
              </a:rPr>
              <a:t> games using </a:t>
            </a:r>
            <a:r>
              <a:rPr lang="en-US" sz="1400" b="1" dirty="0" err="1">
                <a:latin typeface="Bierstadt"/>
                <a:cs typeface="Calibri"/>
              </a:rPr>
              <a:t>ipad</a:t>
            </a:r>
            <a:r>
              <a:rPr lang="en-US" sz="1400" b="1" dirty="0">
                <a:latin typeface="Bierstadt"/>
                <a:cs typeface="Calibri"/>
              </a:rPr>
              <a:t> QR codes.</a:t>
            </a:r>
          </a:p>
          <a:p>
            <a:pPr algn="just"/>
            <a:endParaRPr lang="en-US" sz="1400" dirty="0">
              <a:solidFill>
                <a:srgbClr val="FF0000"/>
              </a:solidFill>
              <a:latin typeface="Bierstadt"/>
              <a:cs typeface="Calibri"/>
            </a:endParaRPr>
          </a:p>
        </p:txBody>
      </p:sp>
      <p:pic>
        <p:nvPicPr>
          <p:cNvPr id="7" name="Picture 7" descr="A stack of books&#10;&#10;Description automatically generated">
            <a:extLst>
              <a:ext uri="{FF2B5EF4-FFF2-40B4-BE49-F238E27FC236}">
                <a16:creationId xmlns:a16="http://schemas.microsoft.com/office/drawing/2014/main" id="{FB687D1E-1AEE-486B-B95D-10E806E24207}"/>
              </a:ext>
            </a:extLst>
          </p:cNvPr>
          <p:cNvPicPr>
            <a:picLocks noChangeAspect="1"/>
          </p:cNvPicPr>
          <p:nvPr/>
        </p:nvPicPr>
        <p:blipFill>
          <a:blip r:embed="rId3"/>
          <a:stretch>
            <a:fillRect/>
          </a:stretch>
        </p:blipFill>
        <p:spPr>
          <a:xfrm>
            <a:off x="3185142" y="642466"/>
            <a:ext cx="567050" cy="425384"/>
          </a:xfrm>
          <a:prstGeom prst="rect">
            <a:avLst/>
          </a:prstGeom>
        </p:spPr>
      </p:pic>
      <p:pic>
        <p:nvPicPr>
          <p:cNvPr id="8" name="Picture 8">
            <a:extLst>
              <a:ext uri="{FF2B5EF4-FFF2-40B4-BE49-F238E27FC236}">
                <a16:creationId xmlns:a16="http://schemas.microsoft.com/office/drawing/2014/main" id="{2E805040-1CD6-4471-8702-9A1669D0CA17}"/>
              </a:ext>
            </a:extLst>
          </p:cNvPr>
          <p:cNvPicPr>
            <a:picLocks noChangeAspect="1"/>
          </p:cNvPicPr>
          <p:nvPr/>
        </p:nvPicPr>
        <p:blipFill>
          <a:blip r:embed="rId4"/>
          <a:stretch>
            <a:fillRect/>
          </a:stretch>
        </p:blipFill>
        <p:spPr>
          <a:xfrm>
            <a:off x="11073648" y="603333"/>
            <a:ext cx="701408" cy="397962"/>
          </a:xfrm>
          <a:prstGeom prst="rect">
            <a:avLst/>
          </a:prstGeom>
        </p:spPr>
      </p:pic>
      <p:sp>
        <p:nvSpPr>
          <p:cNvPr id="9" name="TextBox 8">
            <a:extLst>
              <a:ext uri="{FF2B5EF4-FFF2-40B4-BE49-F238E27FC236}">
                <a16:creationId xmlns:a16="http://schemas.microsoft.com/office/drawing/2014/main" id="{537FC1FF-92E5-4C39-94F4-6B1ECBE3C52F}"/>
              </a:ext>
            </a:extLst>
          </p:cNvPr>
          <p:cNvSpPr txBox="1"/>
          <p:nvPr/>
        </p:nvSpPr>
        <p:spPr>
          <a:xfrm>
            <a:off x="141009" y="4649221"/>
            <a:ext cx="6741471" cy="2308324"/>
          </a:xfrm>
          <a:prstGeom prst="rect">
            <a:avLst/>
          </a:prstGeom>
          <a:solidFill>
            <a:srgbClr val="7030A0">
              <a:alpha val="35000"/>
            </a:srgbClr>
          </a:solidFill>
          <a:ln w="57150">
            <a:solidFill>
              <a:srgbClr val="7030A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u="sng" dirty="0">
                <a:latin typeface="Bierstadt"/>
              </a:rPr>
              <a:t>Expressive Arts </a:t>
            </a:r>
            <a:endParaRPr lang="en-US" dirty="0"/>
          </a:p>
          <a:p>
            <a:endParaRPr lang="en-US" sz="1400" b="1" dirty="0">
              <a:latin typeface="Bierstadt"/>
              <a:cs typeface="Calibri"/>
            </a:endParaRPr>
          </a:p>
          <a:p>
            <a:r>
              <a:rPr lang="en-US" sz="1600" b="1" dirty="0">
                <a:latin typeface="Bierstadt"/>
                <a:cs typeface="Calibri"/>
              </a:rPr>
              <a:t>We are learning:</a:t>
            </a:r>
            <a:endParaRPr lang="en-US" sz="1600" b="1" u="sng" dirty="0">
              <a:latin typeface="Bierstadt"/>
              <a:cs typeface="Calibri"/>
            </a:endParaRPr>
          </a:p>
          <a:p>
            <a:pPr marL="285750" indent="-285750">
              <a:buFont typeface="Arial"/>
              <a:buChar char="•"/>
            </a:pPr>
            <a:r>
              <a:rPr lang="en-GB" sz="1600" b="1" dirty="0">
                <a:latin typeface="Bierstadt"/>
                <a:cs typeface="Calibri"/>
              </a:rPr>
              <a:t>Art –we will explore and create art inspired by famous Scottish artists.</a:t>
            </a:r>
          </a:p>
          <a:p>
            <a:pPr marL="285750" indent="-285750">
              <a:buFont typeface="Arial"/>
              <a:buChar char="•"/>
            </a:pPr>
            <a:r>
              <a:rPr lang="en-GB" sz="1600" b="1" dirty="0">
                <a:latin typeface="Bierstadt"/>
                <a:cs typeface="Calibri"/>
              </a:rPr>
              <a:t>Drama – We will be retelling the story of the Wizard of Oz using actions.</a:t>
            </a:r>
          </a:p>
          <a:p>
            <a:pPr marL="285750" indent="-285750">
              <a:buFont typeface="Arial"/>
              <a:buChar char="•"/>
            </a:pPr>
            <a:r>
              <a:rPr lang="en-GB" sz="1600" b="1" dirty="0">
                <a:latin typeface="Bierstadt"/>
                <a:cs typeface="Calibri"/>
              </a:rPr>
              <a:t>Music – We will learn some Scottish songs and listen and respond to Scottish music. </a:t>
            </a:r>
          </a:p>
        </p:txBody>
      </p:sp>
      <p:sp>
        <p:nvSpPr>
          <p:cNvPr id="11" name="TextBox 10">
            <a:extLst>
              <a:ext uri="{FF2B5EF4-FFF2-40B4-BE49-F238E27FC236}">
                <a16:creationId xmlns:a16="http://schemas.microsoft.com/office/drawing/2014/main" id="{D47F7C4B-3D79-4B66-9045-D9C508814373}"/>
              </a:ext>
            </a:extLst>
          </p:cNvPr>
          <p:cNvSpPr txBox="1"/>
          <p:nvPr/>
        </p:nvSpPr>
        <p:spPr>
          <a:xfrm>
            <a:off x="6882480" y="4616209"/>
            <a:ext cx="5052166" cy="2339102"/>
          </a:xfrm>
          <a:prstGeom prst="rect">
            <a:avLst/>
          </a:prstGeom>
          <a:solidFill>
            <a:srgbClr val="BC1498">
              <a:alpha val="35000"/>
            </a:srgbClr>
          </a:solidFill>
          <a:ln w="57150">
            <a:solidFill>
              <a:srgbClr val="F20C46">
                <a:alpha val="83000"/>
              </a:srgb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u="sng" dirty="0">
                <a:latin typeface="Bierstadt"/>
              </a:rPr>
              <a:t>Health &amp; Wellbeing</a:t>
            </a:r>
          </a:p>
          <a:p>
            <a:pPr algn="just"/>
            <a:endParaRPr lang="en-US" sz="1400" b="1" dirty="0">
              <a:latin typeface="Bierstadt"/>
            </a:endParaRPr>
          </a:p>
          <a:p>
            <a:pPr algn="just"/>
            <a:r>
              <a:rPr lang="en-US" sz="1400" b="1" dirty="0">
                <a:latin typeface="Bierstadt"/>
              </a:rPr>
              <a:t>We are learning:</a:t>
            </a:r>
            <a:endParaRPr lang="en-US" sz="2000" b="1" dirty="0">
              <a:latin typeface="Bierstadt"/>
            </a:endParaRPr>
          </a:p>
          <a:p>
            <a:pPr marL="285750" indent="-285750" algn="just">
              <a:buFont typeface="Arial"/>
              <a:buChar char="•"/>
            </a:pPr>
            <a:r>
              <a:rPr lang="en-US" sz="1400" b="1" dirty="0">
                <a:latin typeface="Bierstadt"/>
              </a:rPr>
              <a:t>To have a Growth Mindset – positive attitude.</a:t>
            </a:r>
          </a:p>
          <a:p>
            <a:pPr marL="285750" indent="-285750" algn="just">
              <a:buFont typeface="Arial"/>
              <a:buChar char="•"/>
            </a:pPr>
            <a:r>
              <a:rPr lang="en-US" sz="1400" b="1" dirty="0">
                <a:latin typeface="Bierstadt"/>
              </a:rPr>
              <a:t>Mindfulness, calming and focus strategies</a:t>
            </a:r>
          </a:p>
          <a:p>
            <a:pPr marL="285750" indent="-285750" algn="just">
              <a:buFont typeface="Arial"/>
              <a:buChar char="•"/>
            </a:pPr>
            <a:r>
              <a:rPr lang="en-US" sz="1400" b="1" dirty="0">
                <a:latin typeface="Bierstadt"/>
              </a:rPr>
              <a:t>Working as a team and being a good learning partner</a:t>
            </a:r>
          </a:p>
          <a:p>
            <a:pPr marL="285750" indent="-285750" algn="just">
              <a:buFont typeface="Arial"/>
              <a:buChar char="•"/>
            </a:pPr>
            <a:r>
              <a:rPr lang="en-US" sz="1400" b="1" dirty="0">
                <a:latin typeface="Bierstadt"/>
              </a:rPr>
              <a:t>To talk about our feelings and share them with others.</a:t>
            </a:r>
          </a:p>
          <a:p>
            <a:pPr marL="285750" indent="-285750" algn="just">
              <a:buFont typeface="Arial"/>
              <a:buChar char="•"/>
            </a:pPr>
            <a:r>
              <a:rPr lang="en-US" sz="1400" b="1" dirty="0">
                <a:latin typeface="Bierstadt"/>
              </a:rPr>
              <a:t>In PE, we will develop Orienteering skills and take part in activities to improve our awareness of position and directions. </a:t>
            </a:r>
          </a:p>
        </p:txBody>
      </p:sp>
      <p:pic>
        <p:nvPicPr>
          <p:cNvPr id="12" name="Picture 12">
            <a:extLst>
              <a:ext uri="{FF2B5EF4-FFF2-40B4-BE49-F238E27FC236}">
                <a16:creationId xmlns:a16="http://schemas.microsoft.com/office/drawing/2014/main" id="{C2185519-5A3B-487E-A2CA-5DB53C01531F}"/>
              </a:ext>
            </a:extLst>
          </p:cNvPr>
          <p:cNvPicPr>
            <a:picLocks noChangeAspect="1"/>
          </p:cNvPicPr>
          <p:nvPr/>
        </p:nvPicPr>
        <p:blipFill>
          <a:blip r:embed="rId5"/>
          <a:stretch>
            <a:fillRect/>
          </a:stretch>
        </p:blipFill>
        <p:spPr>
          <a:xfrm>
            <a:off x="10930432" y="4670901"/>
            <a:ext cx="987840" cy="573775"/>
          </a:xfrm>
          <a:prstGeom prst="rect">
            <a:avLst/>
          </a:prstGeom>
        </p:spPr>
      </p:pic>
      <p:pic>
        <p:nvPicPr>
          <p:cNvPr id="14" name="Picture 10" descr="Icon&#10;&#10;Description automatically generated">
            <a:extLst>
              <a:ext uri="{FF2B5EF4-FFF2-40B4-BE49-F238E27FC236}">
                <a16:creationId xmlns:a16="http://schemas.microsoft.com/office/drawing/2014/main" id="{ADB65803-A1BB-4701-9DDB-B70E354B56BA}"/>
              </a:ext>
            </a:extLst>
          </p:cNvPr>
          <p:cNvPicPr>
            <a:picLocks noChangeAspect="1"/>
          </p:cNvPicPr>
          <p:nvPr/>
        </p:nvPicPr>
        <p:blipFill>
          <a:blip r:embed="rId6"/>
          <a:stretch>
            <a:fillRect/>
          </a:stretch>
        </p:blipFill>
        <p:spPr>
          <a:xfrm>
            <a:off x="5882077" y="4781331"/>
            <a:ext cx="742468" cy="463345"/>
          </a:xfrm>
          <a:prstGeom prst="rect">
            <a:avLst/>
          </a:prstGeom>
        </p:spPr>
      </p:pic>
    </p:spTree>
    <p:extLst>
      <p:ext uri="{BB962C8B-B14F-4D97-AF65-F5344CB8AC3E}">
        <p14:creationId xmlns:p14="http://schemas.microsoft.com/office/powerpoint/2010/main" val="2766510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1925" y="-5062"/>
            <a:ext cx="11473131" cy="432280"/>
          </a:xfrm>
          <a:solidFill>
            <a:srgbClr val="00B050">
              <a:alpha val="49000"/>
            </a:srgbClr>
          </a:solidFill>
          <a:ln w="57150">
            <a:solidFill>
              <a:srgbClr val="00B050"/>
            </a:solidFill>
          </a:ln>
        </p:spPr>
        <p:txBody>
          <a:bodyPr>
            <a:normAutofit/>
          </a:bodyPr>
          <a:lstStyle/>
          <a:p>
            <a:r>
              <a:rPr lang="en-US" sz="2000" b="1" dirty="0">
                <a:cs typeface="Calibri Light"/>
              </a:rPr>
              <a:t>P4-7 Termly Overview – Term 3</a:t>
            </a:r>
            <a:endParaRPr lang="en-US" sz="1600" b="1" dirty="0">
              <a:cs typeface="Calibri Light"/>
            </a:endParaRPr>
          </a:p>
        </p:txBody>
      </p:sp>
      <p:sp>
        <p:nvSpPr>
          <p:cNvPr id="4" name="TextBox 3">
            <a:extLst>
              <a:ext uri="{FF2B5EF4-FFF2-40B4-BE49-F238E27FC236}">
                <a16:creationId xmlns:a16="http://schemas.microsoft.com/office/drawing/2014/main" id="{E21B8BF1-924C-4246-A009-9FCA074B81B6}"/>
              </a:ext>
            </a:extLst>
          </p:cNvPr>
          <p:cNvSpPr txBox="1"/>
          <p:nvPr/>
        </p:nvSpPr>
        <p:spPr>
          <a:xfrm>
            <a:off x="3911600" y="495261"/>
            <a:ext cx="3987321" cy="4185761"/>
          </a:xfrm>
          <a:prstGeom prst="rect">
            <a:avLst/>
          </a:prstGeom>
          <a:solidFill>
            <a:schemeClr val="accent4">
              <a:lumMod val="20000"/>
              <a:lumOff val="80000"/>
            </a:schemeClr>
          </a:solidFill>
          <a:ln w="57150">
            <a:solidFill>
              <a:srgbClr val="FFC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b="1" u="sng" dirty="0">
                <a:latin typeface="Bierstadt"/>
              </a:rPr>
              <a:t>This Term...</a:t>
            </a:r>
            <a:endParaRPr lang="en-US" sz="1400" b="1" u="sng" dirty="0">
              <a:latin typeface="Bierstadt"/>
              <a:cs typeface="Calibri"/>
            </a:endParaRPr>
          </a:p>
          <a:p>
            <a:r>
              <a:rPr lang="en-US" sz="1200" dirty="0">
                <a:latin typeface="Bierstadt"/>
                <a:cs typeface="Calibri"/>
              </a:rPr>
              <a:t>Welcome back to Term 3 in P4-7. This is an overview of the learning that will take place in our class this term.</a:t>
            </a:r>
          </a:p>
          <a:p>
            <a:r>
              <a:rPr lang="en-US" sz="1200" dirty="0">
                <a:latin typeface="Bierstadt"/>
                <a:cs typeface="Calibri"/>
              </a:rPr>
              <a:t>P.E. will be every Tuesday and Thursday and children should come to school wearing appropriate clothing and their school jumpers. </a:t>
            </a:r>
          </a:p>
          <a:p>
            <a:r>
              <a:rPr lang="en-US" sz="1200" dirty="0">
                <a:latin typeface="Bierstadt"/>
                <a:cs typeface="Calibri"/>
              </a:rPr>
              <a:t>Our topic for this term continues to  be ‘Durris Discovers the World of Weather’. We will be taking a play-based enquiry approach to learning, giving children the opportunity to learn about the areas of weather that interest them.</a:t>
            </a:r>
          </a:p>
          <a:p>
            <a:r>
              <a:rPr lang="en-US" sz="1200" dirty="0">
                <a:latin typeface="Bierstadt"/>
                <a:cs typeface="Calibri"/>
              </a:rPr>
              <a:t>Children will have the opportunity to attend two curling sessions this term, along with children from Crathes School. This is a great chance to try something different for many.</a:t>
            </a:r>
          </a:p>
          <a:p>
            <a:r>
              <a:rPr lang="en-US" sz="1200" b="1" dirty="0">
                <a:latin typeface="Bierstadt"/>
                <a:cs typeface="Calibri"/>
              </a:rPr>
              <a:t>Homework</a:t>
            </a:r>
            <a:r>
              <a:rPr lang="en-US" sz="1200" dirty="0">
                <a:latin typeface="Bierstadt"/>
                <a:cs typeface="Calibri"/>
              </a:rPr>
              <a:t> – spelling homework will usually be given on a Monday. Children should practice words at home and bring homework jotters back to school every Friday.  </a:t>
            </a:r>
            <a:r>
              <a:rPr lang="en-US" sz="1200" dirty="0" err="1">
                <a:latin typeface="Bierstadt"/>
                <a:cs typeface="Calibri"/>
              </a:rPr>
              <a:t>Maths</a:t>
            </a:r>
            <a:r>
              <a:rPr lang="en-US" sz="1200" dirty="0">
                <a:latin typeface="Bierstadt"/>
                <a:cs typeface="Calibri"/>
              </a:rPr>
              <a:t> homework will be set on </a:t>
            </a:r>
            <a:r>
              <a:rPr lang="en-US" sz="1200" dirty="0" err="1">
                <a:latin typeface="Bierstadt"/>
                <a:cs typeface="Calibri"/>
              </a:rPr>
              <a:t>Sumdog</a:t>
            </a:r>
            <a:r>
              <a:rPr lang="en-US" sz="1200" dirty="0">
                <a:latin typeface="Bierstadt"/>
                <a:cs typeface="Calibri"/>
              </a:rPr>
              <a:t> or on Google Classroom. Children will also be set regular reading homework and we appreciate your support in encouraging them with this. </a:t>
            </a:r>
            <a:endParaRPr lang="en-US" sz="1200" b="1" dirty="0">
              <a:latin typeface="Bierstadt"/>
              <a:cs typeface="Calibri"/>
            </a:endParaRPr>
          </a:p>
        </p:txBody>
      </p:sp>
      <p:sp>
        <p:nvSpPr>
          <p:cNvPr id="5" name="TextBox 4">
            <a:extLst>
              <a:ext uri="{FF2B5EF4-FFF2-40B4-BE49-F238E27FC236}">
                <a16:creationId xmlns:a16="http://schemas.microsoft.com/office/drawing/2014/main" id="{AE44EC51-61F9-4B21-876D-8CE6189FCBD3}"/>
              </a:ext>
            </a:extLst>
          </p:cNvPr>
          <p:cNvSpPr txBox="1"/>
          <p:nvPr/>
        </p:nvSpPr>
        <p:spPr>
          <a:xfrm>
            <a:off x="151502" y="494362"/>
            <a:ext cx="3638370" cy="4324261"/>
          </a:xfrm>
          <a:prstGeom prst="rect">
            <a:avLst/>
          </a:prstGeom>
          <a:solidFill>
            <a:srgbClr val="0070C0">
              <a:alpha val="30000"/>
            </a:srgbClr>
          </a:solidFill>
          <a:ln w="57150"/>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u="sng" dirty="0">
                <a:latin typeface="Bierstadt"/>
              </a:rPr>
              <a:t>Literacy</a:t>
            </a:r>
          </a:p>
          <a:p>
            <a:pPr algn="just"/>
            <a:r>
              <a:rPr lang="en-US" sz="1400" b="1" dirty="0">
                <a:solidFill>
                  <a:schemeClr val="tx1"/>
                </a:solidFill>
                <a:latin typeface="Bierstadt"/>
                <a:cs typeface="Calibri" panose="020F0502020204030204"/>
              </a:rPr>
              <a:t>We are learning:</a:t>
            </a:r>
          </a:p>
          <a:p>
            <a:pPr marL="285750" indent="-285750">
              <a:buFont typeface="Arial" panose="020B0604020202020204" pitchFamily="34" charset="0"/>
              <a:buChar char="•"/>
            </a:pPr>
            <a:r>
              <a:rPr lang="en-US" sz="1350" dirty="0">
                <a:solidFill>
                  <a:schemeClr val="tx1"/>
                </a:solidFill>
                <a:latin typeface="Bierstadt"/>
                <a:cs typeface="Calibri" panose="020F0502020204030204"/>
              </a:rPr>
              <a:t>Groups will be reading their novels in class and continuing to work on comprehension skills. They will also receive books to read at home to increase fluency and expression.</a:t>
            </a:r>
          </a:p>
          <a:p>
            <a:pPr marL="285750" indent="-285750">
              <a:buFont typeface="Arial" panose="020B0604020202020204" pitchFamily="34" charset="0"/>
              <a:buChar char="•"/>
            </a:pPr>
            <a:r>
              <a:rPr lang="en-US" sz="1350" dirty="0">
                <a:solidFill>
                  <a:schemeClr val="tx1"/>
                </a:solidFill>
                <a:latin typeface="Bierstadt"/>
                <a:cs typeface="Calibri" panose="020F0502020204030204"/>
              </a:rPr>
              <a:t>In </a:t>
            </a:r>
            <a:r>
              <a:rPr lang="en-US" sz="1350" dirty="0">
                <a:solidFill>
                  <a:schemeClr val="tx1"/>
                </a:solidFill>
                <a:latin typeface="Bierstadt" panose="020B0004020202020204" pitchFamily="34" charset="0"/>
                <a:cs typeface="Calibri" panose="020F0502020204030204"/>
              </a:rPr>
              <a:t>French, </a:t>
            </a:r>
            <a:r>
              <a:rPr lang="en-GB" sz="1350" dirty="0">
                <a:effectLst/>
                <a:latin typeface="Bierstadt" panose="020B0004020202020204" pitchFamily="34" charset="0"/>
                <a:ea typeface="Comic Neue"/>
                <a:cs typeface="Comic Neue"/>
              </a:rPr>
              <a:t>Pupils will learn to describe parts of the face and body with detail and will be able to describe aspects of their own personality.</a:t>
            </a:r>
            <a:endParaRPr lang="en-US" sz="1350" dirty="0">
              <a:solidFill>
                <a:schemeClr val="tx1"/>
              </a:solidFill>
              <a:latin typeface="Bierstadt" panose="020B0004020202020204" pitchFamily="34" charset="0"/>
              <a:cs typeface="Calibri" panose="020F0502020204030204"/>
            </a:endParaRPr>
          </a:p>
          <a:p>
            <a:pPr marL="285750" indent="-285750">
              <a:buFont typeface="Arial" panose="020B0604020202020204" pitchFamily="34" charset="0"/>
              <a:buChar char="•"/>
            </a:pPr>
            <a:r>
              <a:rPr lang="en-US" sz="1350" dirty="0">
                <a:solidFill>
                  <a:schemeClr val="tx1"/>
                </a:solidFill>
                <a:latin typeface="Bierstadt"/>
                <a:cs typeface="Calibri" panose="020F0502020204030204"/>
              </a:rPr>
              <a:t>In Talk for Writing we are learning to write a story of a journey or quest. We will be concentrating on the use of effective connectives (joining words) and with creating an effective description of the scene or setting. </a:t>
            </a:r>
          </a:p>
          <a:p>
            <a:pPr marL="285750" indent="-285750">
              <a:buFont typeface="Arial" panose="020B0604020202020204" pitchFamily="34" charset="0"/>
              <a:buChar char="•"/>
            </a:pPr>
            <a:r>
              <a:rPr lang="en-US" sz="1350" dirty="0">
                <a:solidFill>
                  <a:schemeClr val="tx1"/>
                </a:solidFill>
                <a:latin typeface="Bierstadt"/>
                <a:cs typeface="Calibri" panose="020F0502020204030204"/>
              </a:rPr>
              <a:t>We are learning to write factual reports, looking at the layout and the type of language needed for this. </a:t>
            </a:r>
          </a:p>
        </p:txBody>
      </p:sp>
      <p:sp>
        <p:nvSpPr>
          <p:cNvPr id="6" name="TextBox 5">
            <a:extLst>
              <a:ext uri="{FF2B5EF4-FFF2-40B4-BE49-F238E27FC236}">
                <a16:creationId xmlns:a16="http://schemas.microsoft.com/office/drawing/2014/main" id="{CF63467D-8437-45C4-85B3-C3C630F29A13}"/>
              </a:ext>
            </a:extLst>
          </p:cNvPr>
          <p:cNvSpPr txBox="1"/>
          <p:nvPr/>
        </p:nvSpPr>
        <p:spPr>
          <a:xfrm>
            <a:off x="7974282" y="493464"/>
            <a:ext cx="3864633" cy="3585597"/>
          </a:xfrm>
          <a:prstGeom prst="rect">
            <a:avLst/>
          </a:prstGeom>
          <a:solidFill>
            <a:srgbClr val="FF0000">
              <a:alpha val="31000"/>
            </a:srgbClr>
          </a:solidFill>
          <a:ln w="57150">
            <a:solidFill>
              <a:srgbClr val="FF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u="sng" dirty="0">
                <a:latin typeface="Bierstadt"/>
                <a:cs typeface="Calibri"/>
              </a:rPr>
              <a:t>Numeracy</a:t>
            </a:r>
          </a:p>
          <a:p>
            <a:pPr algn="just"/>
            <a:r>
              <a:rPr lang="en-US" sz="1400" b="1" dirty="0">
                <a:latin typeface="Bierstadt"/>
                <a:cs typeface="Calibri"/>
              </a:rPr>
              <a:t>We are learning:</a:t>
            </a:r>
          </a:p>
          <a:p>
            <a:pPr marL="285750" indent="-285750">
              <a:buFont typeface="Arial" panose="020B0604020202020204" pitchFamily="34" charset="0"/>
              <a:buChar char="•"/>
            </a:pPr>
            <a:r>
              <a:rPr lang="en-US" sz="1300" dirty="0">
                <a:latin typeface="Bierstadt"/>
                <a:cs typeface="Calibri"/>
              </a:rPr>
              <a:t>Learning to measure accurately and draw shapes / lines with rulers.</a:t>
            </a:r>
          </a:p>
          <a:p>
            <a:pPr marL="285750" indent="-285750">
              <a:buFont typeface="Arial" panose="020B0604020202020204" pitchFamily="34" charset="0"/>
              <a:buChar char="•"/>
            </a:pPr>
            <a:r>
              <a:rPr lang="en-US" sz="1300" dirty="0">
                <a:latin typeface="Bierstadt"/>
                <a:cs typeface="Calibri"/>
              </a:rPr>
              <a:t>Measuring larger distances with appropriate instruments.</a:t>
            </a:r>
          </a:p>
          <a:p>
            <a:pPr marL="285750" indent="-285750">
              <a:buFont typeface="Arial" panose="020B0604020202020204" pitchFamily="34" charset="0"/>
              <a:buChar char="•"/>
            </a:pPr>
            <a:r>
              <a:rPr lang="en-US" sz="1300" dirty="0">
                <a:latin typeface="Bierstadt"/>
                <a:cs typeface="Calibri"/>
              </a:rPr>
              <a:t>Measuring volume and capacity.</a:t>
            </a:r>
          </a:p>
          <a:p>
            <a:pPr marL="285750" indent="-285750">
              <a:buFont typeface="Arial" panose="020B0604020202020204" pitchFamily="34" charset="0"/>
              <a:buChar char="•"/>
            </a:pPr>
            <a:r>
              <a:rPr lang="en-US" sz="1300" dirty="0">
                <a:latin typeface="Bierstadt"/>
                <a:cs typeface="Calibri"/>
              </a:rPr>
              <a:t>Converting units of measurement e.g. kg to g, ml to </a:t>
            </a:r>
            <a:r>
              <a:rPr lang="en-US" sz="1300" dirty="0" err="1">
                <a:latin typeface="Bierstadt"/>
                <a:cs typeface="Calibri"/>
              </a:rPr>
              <a:t>litres</a:t>
            </a:r>
            <a:endParaRPr lang="en-US" sz="1300" dirty="0">
              <a:latin typeface="Bierstadt"/>
              <a:cs typeface="Calibri"/>
            </a:endParaRPr>
          </a:p>
          <a:p>
            <a:pPr marL="285750" indent="-285750">
              <a:buFont typeface="Arial" panose="020B0604020202020204" pitchFamily="34" charset="0"/>
              <a:buChar char="•"/>
            </a:pPr>
            <a:r>
              <a:rPr lang="en-US" sz="1300" dirty="0">
                <a:latin typeface="Bierstadt"/>
                <a:cs typeface="Calibri"/>
              </a:rPr>
              <a:t>Measuring and calculating areas of shapes</a:t>
            </a:r>
          </a:p>
          <a:p>
            <a:pPr marL="285750" indent="-285750">
              <a:buFont typeface="Arial" panose="020B0604020202020204" pitchFamily="34" charset="0"/>
              <a:buChar char="•"/>
            </a:pPr>
            <a:r>
              <a:rPr lang="en-US" sz="1300" dirty="0">
                <a:latin typeface="Bierstadt"/>
                <a:cs typeface="Calibri"/>
              </a:rPr>
              <a:t>Division using sorting/sharing and learning how to lay out ‘bus stop’ division calculations.</a:t>
            </a:r>
          </a:p>
          <a:p>
            <a:pPr marL="285750" indent="-285750">
              <a:buFont typeface="Arial" panose="020B0604020202020204" pitchFamily="34" charset="0"/>
              <a:buChar char="•"/>
            </a:pPr>
            <a:r>
              <a:rPr lang="en-US" sz="1300" dirty="0">
                <a:latin typeface="Bierstadt"/>
                <a:cs typeface="Calibri"/>
              </a:rPr>
              <a:t>Data handling – gathering data through surveys and using tally marks</a:t>
            </a:r>
          </a:p>
          <a:p>
            <a:pPr marL="285750" indent="-285750">
              <a:buFont typeface="Arial" panose="020B0604020202020204" pitchFamily="34" charset="0"/>
              <a:buChar char="•"/>
            </a:pPr>
            <a:r>
              <a:rPr lang="en-US" sz="1300" dirty="0">
                <a:latin typeface="Bierstadt"/>
                <a:cs typeface="Calibri"/>
              </a:rPr>
              <a:t>Presenting data in different ways e.g. bar graph, line graph, pictograph</a:t>
            </a:r>
          </a:p>
          <a:p>
            <a:pPr marL="285750" indent="-285750">
              <a:buFont typeface="Arial" panose="020B0604020202020204" pitchFamily="34" charset="0"/>
              <a:buChar char="•"/>
            </a:pPr>
            <a:r>
              <a:rPr lang="en-US" sz="1300" dirty="0">
                <a:latin typeface="Bierstadt"/>
                <a:cs typeface="Calibri"/>
              </a:rPr>
              <a:t>Interpreting data and looking for trends.</a:t>
            </a:r>
          </a:p>
        </p:txBody>
      </p:sp>
      <p:pic>
        <p:nvPicPr>
          <p:cNvPr id="7" name="Picture 7" descr="A stack of books&#10;&#10;Description automatically generated">
            <a:extLst>
              <a:ext uri="{FF2B5EF4-FFF2-40B4-BE49-F238E27FC236}">
                <a16:creationId xmlns:a16="http://schemas.microsoft.com/office/drawing/2014/main" id="{FB687D1E-1AEE-486B-B95D-10E806E24207}"/>
              </a:ext>
            </a:extLst>
          </p:cNvPr>
          <p:cNvPicPr>
            <a:picLocks noChangeAspect="1"/>
          </p:cNvPicPr>
          <p:nvPr/>
        </p:nvPicPr>
        <p:blipFill>
          <a:blip r:embed="rId2"/>
          <a:stretch>
            <a:fillRect/>
          </a:stretch>
        </p:blipFill>
        <p:spPr>
          <a:xfrm>
            <a:off x="3185142" y="642466"/>
            <a:ext cx="567050" cy="425384"/>
          </a:xfrm>
          <a:prstGeom prst="rect">
            <a:avLst/>
          </a:prstGeom>
        </p:spPr>
      </p:pic>
      <p:pic>
        <p:nvPicPr>
          <p:cNvPr id="8" name="Picture 8">
            <a:extLst>
              <a:ext uri="{FF2B5EF4-FFF2-40B4-BE49-F238E27FC236}">
                <a16:creationId xmlns:a16="http://schemas.microsoft.com/office/drawing/2014/main" id="{2E805040-1CD6-4471-8702-9A1669D0CA17}"/>
              </a:ext>
            </a:extLst>
          </p:cNvPr>
          <p:cNvPicPr>
            <a:picLocks noChangeAspect="1"/>
          </p:cNvPicPr>
          <p:nvPr/>
        </p:nvPicPr>
        <p:blipFill>
          <a:blip r:embed="rId3"/>
          <a:stretch>
            <a:fillRect/>
          </a:stretch>
        </p:blipFill>
        <p:spPr>
          <a:xfrm>
            <a:off x="11027107" y="574414"/>
            <a:ext cx="701408" cy="397962"/>
          </a:xfrm>
          <a:prstGeom prst="rect">
            <a:avLst/>
          </a:prstGeom>
        </p:spPr>
      </p:pic>
      <p:sp>
        <p:nvSpPr>
          <p:cNvPr id="9" name="TextBox 8">
            <a:extLst>
              <a:ext uri="{FF2B5EF4-FFF2-40B4-BE49-F238E27FC236}">
                <a16:creationId xmlns:a16="http://schemas.microsoft.com/office/drawing/2014/main" id="{537FC1FF-92E5-4C39-94F4-6B1ECBE3C52F}"/>
              </a:ext>
            </a:extLst>
          </p:cNvPr>
          <p:cNvSpPr txBox="1"/>
          <p:nvPr/>
        </p:nvSpPr>
        <p:spPr>
          <a:xfrm>
            <a:off x="151502" y="5065196"/>
            <a:ext cx="5690557" cy="1661993"/>
          </a:xfrm>
          <a:prstGeom prst="rect">
            <a:avLst/>
          </a:prstGeom>
          <a:solidFill>
            <a:srgbClr val="7030A0">
              <a:alpha val="35000"/>
            </a:srgbClr>
          </a:solidFill>
          <a:ln w="57150">
            <a:solidFill>
              <a:srgbClr val="7030A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u="sng" dirty="0">
                <a:latin typeface="Bierstadt"/>
              </a:rPr>
              <a:t>Expressive Arts</a:t>
            </a:r>
            <a:endParaRPr lang="en-US" dirty="0"/>
          </a:p>
          <a:p>
            <a:r>
              <a:rPr lang="en-US" sz="1400" b="1" dirty="0">
                <a:latin typeface="Bierstadt"/>
                <a:cs typeface="Calibri"/>
              </a:rPr>
              <a:t>We are learning:</a:t>
            </a:r>
            <a:endParaRPr lang="en-US" sz="2000" b="1" u="sng" dirty="0">
              <a:latin typeface="Bierstadt"/>
              <a:cs typeface="Calibri"/>
            </a:endParaRPr>
          </a:p>
          <a:p>
            <a:pPr marL="285750" indent="-285750">
              <a:buFont typeface="Arial"/>
              <a:buChar char="•"/>
            </a:pPr>
            <a:r>
              <a:rPr lang="en-GB" sz="1400" dirty="0">
                <a:latin typeface="Bierstadt"/>
                <a:cs typeface="Calibri"/>
              </a:rPr>
              <a:t>Art – continuing to develop drawing skills including detail, shading and tone.</a:t>
            </a:r>
          </a:p>
          <a:p>
            <a:pPr marL="285750" indent="-285750">
              <a:buFont typeface="Arial"/>
              <a:buChar char="•"/>
            </a:pPr>
            <a:r>
              <a:rPr lang="en-GB" sz="1400" dirty="0">
                <a:latin typeface="Bierstadt"/>
                <a:cs typeface="Calibri"/>
              </a:rPr>
              <a:t>Drama – Using ‘The Wizard of Oz’ as our stimulus, we will use Role on the Wall and Hot Seating to explore how the different characters felt throughout the story, and use scripts to act out the story. </a:t>
            </a:r>
            <a:endParaRPr lang="en-US" sz="1400" dirty="0">
              <a:latin typeface="Bierstadt"/>
              <a:cs typeface="Calibri"/>
            </a:endParaRPr>
          </a:p>
        </p:txBody>
      </p:sp>
      <p:pic>
        <p:nvPicPr>
          <p:cNvPr id="10" name="Picture 10" descr="Icon&#10;&#10;Description automatically generated">
            <a:extLst>
              <a:ext uri="{FF2B5EF4-FFF2-40B4-BE49-F238E27FC236}">
                <a16:creationId xmlns:a16="http://schemas.microsoft.com/office/drawing/2014/main" id="{3D83836D-91C6-4527-9BE6-1D0A381415CA}"/>
              </a:ext>
            </a:extLst>
          </p:cNvPr>
          <p:cNvPicPr>
            <a:picLocks noChangeAspect="1"/>
          </p:cNvPicPr>
          <p:nvPr/>
        </p:nvPicPr>
        <p:blipFill>
          <a:blip r:embed="rId4"/>
          <a:stretch>
            <a:fillRect/>
          </a:stretch>
        </p:blipFill>
        <p:spPr>
          <a:xfrm>
            <a:off x="5115952" y="5165508"/>
            <a:ext cx="614288" cy="383353"/>
          </a:xfrm>
          <a:prstGeom prst="rect">
            <a:avLst/>
          </a:prstGeom>
        </p:spPr>
      </p:pic>
      <p:sp>
        <p:nvSpPr>
          <p:cNvPr id="11" name="TextBox 10">
            <a:extLst>
              <a:ext uri="{FF2B5EF4-FFF2-40B4-BE49-F238E27FC236}">
                <a16:creationId xmlns:a16="http://schemas.microsoft.com/office/drawing/2014/main" id="{D47F7C4B-3D79-4B66-9045-D9C508814373}"/>
              </a:ext>
            </a:extLst>
          </p:cNvPr>
          <p:cNvSpPr txBox="1"/>
          <p:nvPr/>
        </p:nvSpPr>
        <p:spPr>
          <a:xfrm>
            <a:off x="5933440" y="4726642"/>
            <a:ext cx="6201050" cy="2123658"/>
          </a:xfrm>
          <a:prstGeom prst="rect">
            <a:avLst/>
          </a:prstGeom>
          <a:solidFill>
            <a:srgbClr val="BC1498">
              <a:alpha val="35000"/>
            </a:srgbClr>
          </a:solidFill>
          <a:ln w="57150">
            <a:solidFill>
              <a:srgbClr val="F20C46">
                <a:alpha val="83000"/>
              </a:srgb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u="sng" dirty="0">
                <a:latin typeface="Bierstadt"/>
              </a:rPr>
              <a:t>Health &amp; Wellbeing</a:t>
            </a:r>
          </a:p>
          <a:p>
            <a:pPr algn="just"/>
            <a:r>
              <a:rPr lang="en-US" sz="1400" b="1" dirty="0">
                <a:latin typeface="Bierstadt"/>
              </a:rPr>
              <a:t>We are learning:</a:t>
            </a:r>
            <a:endParaRPr lang="en-US" sz="2000" b="1" u="sng" dirty="0">
              <a:latin typeface="Bierstadt"/>
            </a:endParaRPr>
          </a:p>
          <a:p>
            <a:pPr marL="285750" indent="-285750" algn="just">
              <a:buFont typeface="Arial"/>
              <a:buChar char="•"/>
            </a:pPr>
            <a:r>
              <a:rPr lang="en-US" sz="1400" dirty="0">
                <a:latin typeface="Bierstadt"/>
              </a:rPr>
              <a:t>Core values of honesty, kindness, fairness &amp; responsibility, cooperation and friendliness.</a:t>
            </a:r>
          </a:p>
          <a:p>
            <a:pPr marL="285750" indent="-285750" algn="just">
              <a:buFont typeface="Arial"/>
              <a:buChar char="•"/>
            </a:pPr>
            <a:r>
              <a:rPr lang="en-US" sz="1400" dirty="0">
                <a:latin typeface="Bierstadt"/>
              </a:rPr>
              <a:t>In P.E. children will be learning the skills for fielding and striking games and applying them to different sports / games (weather dependent)</a:t>
            </a:r>
          </a:p>
          <a:p>
            <a:pPr marL="285750" indent="-285750" algn="just">
              <a:buFont typeface="Arial"/>
              <a:buChar char="•"/>
            </a:pPr>
            <a:r>
              <a:rPr lang="en-US" sz="1400" dirty="0">
                <a:latin typeface="Bierstadt"/>
              </a:rPr>
              <a:t>In poor weather we will work on ‘Movement for Excellence’ – a series of lessons that work on fine motor skills, co-ordination and sequencing. </a:t>
            </a:r>
          </a:p>
          <a:p>
            <a:pPr marL="285750" indent="-285750" algn="just">
              <a:buFont typeface="Arial"/>
              <a:buChar char="•"/>
            </a:pPr>
            <a:r>
              <a:rPr lang="en-US" sz="1400" dirty="0">
                <a:latin typeface="Bierstadt"/>
              </a:rPr>
              <a:t>They will also be learning orienteering skills and putting them into practice. </a:t>
            </a:r>
          </a:p>
        </p:txBody>
      </p:sp>
      <p:pic>
        <p:nvPicPr>
          <p:cNvPr id="12" name="Picture 12">
            <a:extLst>
              <a:ext uri="{FF2B5EF4-FFF2-40B4-BE49-F238E27FC236}">
                <a16:creationId xmlns:a16="http://schemas.microsoft.com/office/drawing/2014/main" id="{C2185519-5A3B-487E-A2CA-5DB53C01531F}"/>
              </a:ext>
            </a:extLst>
          </p:cNvPr>
          <p:cNvPicPr>
            <a:picLocks noChangeAspect="1"/>
          </p:cNvPicPr>
          <p:nvPr/>
        </p:nvPicPr>
        <p:blipFill>
          <a:blip r:embed="rId5"/>
          <a:stretch>
            <a:fillRect/>
          </a:stretch>
        </p:blipFill>
        <p:spPr>
          <a:xfrm>
            <a:off x="11202298" y="4784941"/>
            <a:ext cx="838200" cy="486859"/>
          </a:xfrm>
          <a:prstGeom prst="rect">
            <a:avLst/>
          </a:prstGeom>
        </p:spPr>
      </p:pic>
      <p:pic>
        <p:nvPicPr>
          <p:cNvPr id="13" name="Picture 12">
            <a:extLst>
              <a:ext uri="{FF2B5EF4-FFF2-40B4-BE49-F238E27FC236}">
                <a16:creationId xmlns:a16="http://schemas.microsoft.com/office/drawing/2014/main" id="{CE5217A8-E518-843D-80E9-725A8CA3F676}"/>
              </a:ext>
            </a:extLst>
          </p:cNvPr>
          <p:cNvPicPr>
            <a:picLocks noChangeAspect="1"/>
          </p:cNvPicPr>
          <p:nvPr/>
        </p:nvPicPr>
        <p:blipFill>
          <a:blip r:embed="rId6"/>
          <a:stretch>
            <a:fillRect/>
          </a:stretch>
        </p:blipFill>
        <p:spPr>
          <a:xfrm>
            <a:off x="8020649" y="4124681"/>
            <a:ext cx="536729" cy="514156"/>
          </a:xfrm>
          <a:prstGeom prst="rect">
            <a:avLst/>
          </a:prstGeom>
        </p:spPr>
      </p:pic>
    </p:spTree>
    <p:extLst>
      <p:ext uri="{BB962C8B-B14F-4D97-AF65-F5344CB8AC3E}">
        <p14:creationId xmlns:p14="http://schemas.microsoft.com/office/powerpoint/2010/main" val="2164721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07EFB45B4B9184EB646A92C7158846B" ma:contentTypeVersion="2" ma:contentTypeDescription="Create a new document." ma:contentTypeScope="" ma:versionID="c572e1c60d4ff51cab7cd661ccc9b91f">
  <xsd:schema xmlns:xsd="http://www.w3.org/2001/XMLSchema" xmlns:xs="http://www.w3.org/2001/XMLSchema" xmlns:p="http://schemas.microsoft.com/office/2006/metadata/properties" xmlns:ns3="3a7daa85-3c33-4a66-a8b1-c915992f4565" targetNamespace="http://schemas.microsoft.com/office/2006/metadata/properties" ma:root="true" ma:fieldsID="fb02d101b9565f1addc82044dfbb6242" ns3:_="">
    <xsd:import namespace="3a7daa85-3c33-4a66-a8b1-c915992f4565"/>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7daa85-3c33-4a66-a8b1-c915992f45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699F391-81B9-4811-B0E0-BE8EB920AAEC}">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3a7daa85-3c33-4a66-a8b1-c915992f4565"/>
    <ds:schemaRef ds:uri="http://www.w3.org/XML/1998/namespace"/>
    <ds:schemaRef ds:uri="http://purl.org/dc/dcmitype/"/>
  </ds:schemaRefs>
</ds:datastoreItem>
</file>

<file path=customXml/itemProps2.xml><?xml version="1.0" encoding="utf-8"?>
<ds:datastoreItem xmlns:ds="http://schemas.openxmlformats.org/officeDocument/2006/customXml" ds:itemID="{03BA19A2-1230-4C80-9846-D84B541A46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7daa85-3c33-4a66-a8b1-c915992f45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A4B7ED5-DAF0-4C81-9D18-AEB7906D29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24681</TotalTime>
  <Words>1048</Words>
  <Application>Microsoft Office PowerPoint</Application>
  <PresentationFormat>Widescreen</PresentationFormat>
  <Paragraphs>73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Bierstadt</vt:lpstr>
      <vt:lpstr>Calibri</vt:lpstr>
      <vt:lpstr>Calibri Light</vt:lpstr>
      <vt:lpstr>Office Theme</vt:lpstr>
      <vt:lpstr>P1-3 Termly Overview – Term 3 </vt:lpstr>
      <vt:lpstr>P4-7 Termly Overview – Term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Wallace</dc:creator>
  <cp:lastModifiedBy>Claire Wallace</cp:lastModifiedBy>
  <cp:revision>21</cp:revision>
  <dcterms:created xsi:type="dcterms:W3CDTF">2023-06-30T15:15:28Z</dcterms:created>
  <dcterms:modified xsi:type="dcterms:W3CDTF">2024-01-17T10:19:46Z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0x010100F07EFB45B4B9184EB646A92C7158846B</vt:lpwstr>
  </property>
</Properties>
</file>