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14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3372E-896E-8F28-06C4-FFA8151A20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BC5E6A9-377F-4E2C-8D16-E08DF2EA78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7341E2F-795B-ADCA-B726-21ABA5D6D2B0}"/>
              </a:ext>
            </a:extLst>
          </p:cNvPr>
          <p:cNvSpPr>
            <a:spLocks noGrp="1"/>
          </p:cNvSpPr>
          <p:nvPr>
            <p:ph type="dt" sz="half" idx="10"/>
          </p:nvPr>
        </p:nvSpPr>
        <p:spPr/>
        <p:txBody>
          <a:bodyPr/>
          <a:lstStyle/>
          <a:p>
            <a:fld id="{96A15420-8809-4090-ABE5-16AE866D28B6}" type="datetimeFigureOut">
              <a:rPr lang="en-GB" smtClean="0"/>
              <a:t>03/11/2023</a:t>
            </a:fld>
            <a:endParaRPr lang="en-GB"/>
          </a:p>
        </p:txBody>
      </p:sp>
      <p:sp>
        <p:nvSpPr>
          <p:cNvPr id="5" name="Footer Placeholder 4">
            <a:extLst>
              <a:ext uri="{FF2B5EF4-FFF2-40B4-BE49-F238E27FC236}">
                <a16:creationId xmlns:a16="http://schemas.microsoft.com/office/drawing/2014/main" id="{90EAA1F8-BB70-24E2-F9A2-463831C9C2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D934CE-66A0-3704-9D9E-F6701EACB462}"/>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235898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A415D-CAEE-02E4-4AB1-AF7E422DEF6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1540F5-3D59-A3BB-086C-85FE077A34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770234-A45A-684F-1736-70DB6279FC2E}"/>
              </a:ext>
            </a:extLst>
          </p:cNvPr>
          <p:cNvSpPr>
            <a:spLocks noGrp="1"/>
          </p:cNvSpPr>
          <p:nvPr>
            <p:ph type="dt" sz="half" idx="10"/>
          </p:nvPr>
        </p:nvSpPr>
        <p:spPr/>
        <p:txBody>
          <a:bodyPr/>
          <a:lstStyle/>
          <a:p>
            <a:fld id="{96A15420-8809-4090-ABE5-16AE866D28B6}" type="datetimeFigureOut">
              <a:rPr lang="en-GB" smtClean="0"/>
              <a:t>03/11/2023</a:t>
            </a:fld>
            <a:endParaRPr lang="en-GB"/>
          </a:p>
        </p:txBody>
      </p:sp>
      <p:sp>
        <p:nvSpPr>
          <p:cNvPr id="5" name="Footer Placeholder 4">
            <a:extLst>
              <a:ext uri="{FF2B5EF4-FFF2-40B4-BE49-F238E27FC236}">
                <a16:creationId xmlns:a16="http://schemas.microsoft.com/office/drawing/2014/main" id="{C5B9490F-118D-9EF6-4A0D-093D5A3D4F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8CE134-FABF-D0E8-7243-1A54F4B7FDEC}"/>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3179965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3E8F44-24DF-4890-4218-322A158F701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4604BF-FC9F-A0A7-793D-CA495D9BDE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BC9F74-9356-EEC1-0DE8-40F3A976AF8E}"/>
              </a:ext>
            </a:extLst>
          </p:cNvPr>
          <p:cNvSpPr>
            <a:spLocks noGrp="1"/>
          </p:cNvSpPr>
          <p:nvPr>
            <p:ph type="dt" sz="half" idx="10"/>
          </p:nvPr>
        </p:nvSpPr>
        <p:spPr/>
        <p:txBody>
          <a:bodyPr/>
          <a:lstStyle/>
          <a:p>
            <a:fld id="{96A15420-8809-4090-ABE5-16AE866D28B6}" type="datetimeFigureOut">
              <a:rPr lang="en-GB" smtClean="0"/>
              <a:t>03/11/2023</a:t>
            </a:fld>
            <a:endParaRPr lang="en-GB"/>
          </a:p>
        </p:txBody>
      </p:sp>
      <p:sp>
        <p:nvSpPr>
          <p:cNvPr id="5" name="Footer Placeholder 4">
            <a:extLst>
              <a:ext uri="{FF2B5EF4-FFF2-40B4-BE49-F238E27FC236}">
                <a16:creationId xmlns:a16="http://schemas.microsoft.com/office/drawing/2014/main" id="{F036C489-ED75-43C0-079F-DE3CB67245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6EA47E-B3C6-ECE9-6EA0-B97974DEF36A}"/>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3933129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8216-9221-9378-0300-C93B6C3B162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DAAC80-20E0-A107-9912-866461B792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00302B-7C5B-C89B-90B7-A38B46B5D0BB}"/>
              </a:ext>
            </a:extLst>
          </p:cNvPr>
          <p:cNvSpPr>
            <a:spLocks noGrp="1"/>
          </p:cNvSpPr>
          <p:nvPr>
            <p:ph type="dt" sz="half" idx="10"/>
          </p:nvPr>
        </p:nvSpPr>
        <p:spPr/>
        <p:txBody>
          <a:bodyPr/>
          <a:lstStyle/>
          <a:p>
            <a:fld id="{96A15420-8809-4090-ABE5-16AE866D28B6}" type="datetimeFigureOut">
              <a:rPr lang="en-GB" smtClean="0"/>
              <a:t>03/11/2023</a:t>
            </a:fld>
            <a:endParaRPr lang="en-GB"/>
          </a:p>
        </p:txBody>
      </p:sp>
      <p:sp>
        <p:nvSpPr>
          <p:cNvPr id="5" name="Footer Placeholder 4">
            <a:extLst>
              <a:ext uri="{FF2B5EF4-FFF2-40B4-BE49-F238E27FC236}">
                <a16:creationId xmlns:a16="http://schemas.microsoft.com/office/drawing/2014/main" id="{75F7B69B-0ACD-2173-B66E-7028B660F0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EC23C2-4FE1-E479-EA57-52BA219BDFC9}"/>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3668522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34A5D-0405-7E81-853A-6856889DC1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7A119F2-D534-B786-2090-D729A18D71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02D9FC-3F3A-5140-DD28-F9785147A3AD}"/>
              </a:ext>
            </a:extLst>
          </p:cNvPr>
          <p:cNvSpPr>
            <a:spLocks noGrp="1"/>
          </p:cNvSpPr>
          <p:nvPr>
            <p:ph type="dt" sz="half" idx="10"/>
          </p:nvPr>
        </p:nvSpPr>
        <p:spPr/>
        <p:txBody>
          <a:bodyPr/>
          <a:lstStyle/>
          <a:p>
            <a:fld id="{96A15420-8809-4090-ABE5-16AE866D28B6}" type="datetimeFigureOut">
              <a:rPr lang="en-GB" smtClean="0"/>
              <a:t>03/11/2023</a:t>
            </a:fld>
            <a:endParaRPr lang="en-GB"/>
          </a:p>
        </p:txBody>
      </p:sp>
      <p:sp>
        <p:nvSpPr>
          <p:cNvPr id="5" name="Footer Placeholder 4">
            <a:extLst>
              <a:ext uri="{FF2B5EF4-FFF2-40B4-BE49-F238E27FC236}">
                <a16:creationId xmlns:a16="http://schemas.microsoft.com/office/drawing/2014/main" id="{FA0EDD72-FE9E-9F5E-832A-9BAE428DEF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46AE2F-719B-8A47-15BB-0318A1837593}"/>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4146802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C8E45-482C-31DD-E53C-2FAE54C5983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2C6F73-9975-71AC-6985-7E3DC1757D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277ED0D-1F23-AB5D-79EF-5D13D6C303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B8AE36A-2032-3487-B025-E02262BFDCB6}"/>
              </a:ext>
            </a:extLst>
          </p:cNvPr>
          <p:cNvSpPr>
            <a:spLocks noGrp="1"/>
          </p:cNvSpPr>
          <p:nvPr>
            <p:ph type="dt" sz="half" idx="10"/>
          </p:nvPr>
        </p:nvSpPr>
        <p:spPr/>
        <p:txBody>
          <a:bodyPr/>
          <a:lstStyle/>
          <a:p>
            <a:fld id="{96A15420-8809-4090-ABE5-16AE866D28B6}" type="datetimeFigureOut">
              <a:rPr lang="en-GB" smtClean="0"/>
              <a:t>03/11/2023</a:t>
            </a:fld>
            <a:endParaRPr lang="en-GB"/>
          </a:p>
        </p:txBody>
      </p:sp>
      <p:sp>
        <p:nvSpPr>
          <p:cNvPr id="6" name="Footer Placeholder 5">
            <a:extLst>
              <a:ext uri="{FF2B5EF4-FFF2-40B4-BE49-F238E27FC236}">
                <a16:creationId xmlns:a16="http://schemas.microsoft.com/office/drawing/2014/main" id="{CBF8B38C-1ECC-D31E-1E74-A8A3ED11DAB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DCA438-86FD-B04E-58CE-8C92B15E2CF4}"/>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2335763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103DA-769E-6022-EBF5-FC0EE67C2F4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E5D6A6-D058-F9BB-07C4-82B7600049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C9794D-7A91-5381-C57F-2B267C13EB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1F26EE8-D402-4F7C-388A-18AE6F4228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F8D3B6-83B6-78C0-A1DC-FB56636078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A49317B-CEE9-F43D-64C7-38943CCEF2C2}"/>
              </a:ext>
            </a:extLst>
          </p:cNvPr>
          <p:cNvSpPr>
            <a:spLocks noGrp="1"/>
          </p:cNvSpPr>
          <p:nvPr>
            <p:ph type="dt" sz="half" idx="10"/>
          </p:nvPr>
        </p:nvSpPr>
        <p:spPr/>
        <p:txBody>
          <a:bodyPr/>
          <a:lstStyle/>
          <a:p>
            <a:fld id="{96A15420-8809-4090-ABE5-16AE866D28B6}" type="datetimeFigureOut">
              <a:rPr lang="en-GB" smtClean="0"/>
              <a:t>03/11/2023</a:t>
            </a:fld>
            <a:endParaRPr lang="en-GB"/>
          </a:p>
        </p:txBody>
      </p:sp>
      <p:sp>
        <p:nvSpPr>
          <p:cNvPr id="8" name="Footer Placeholder 7">
            <a:extLst>
              <a:ext uri="{FF2B5EF4-FFF2-40B4-BE49-F238E27FC236}">
                <a16:creationId xmlns:a16="http://schemas.microsoft.com/office/drawing/2014/main" id="{72A282F4-D927-809E-649C-38B0BBB943E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186A65C-01A6-9571-A680-5D1E773BD060}"/>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984002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9DADE-2967-938B-B25D-AFFC311B349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8D92AD8-2B59-19C5-F01E-46FFF36D1F03}"/>
              </a:ext>
            </a:extLst>
          </p:cNvPr>
          <p:cNvSpPr>
            <a:spLocks noGrp="1"/>
          </p:cNvSpPr>
          <p:nvPr>
            <p:ph type="dt" sz="half" idx="10"/>
          </p:nvPr>
        </p:nvSpPr>
        <p:spPr/>
        <p:txBody>
          <a:bodyPr/>
          <a:lstStyle/>
          <a:p>
            <a:fld id="{96A15420-8809-4090-ABE5-16AE866D28B6}" type="datetimeFigureOut">
              <a:rPr lang="en-GB" smtClean="0"/>
              <a:t>03/11/2023</a:t>
            </a:fld>
            <a:endParaRPr lang="en-GB"/>
          </a:p>
        </p:txBody>
      </p:sp>
      <p:sp>
        <p:nvSpPr>
          <p:cNvPr id="4" name="Footer Placeholder 3">
            <a:extLst>
              <a:ext uri="{FF2B5EF4-FFF2-40B4-BE49-F238E27FC236}">
                <a16:creationId xmlns:a16="http://schemas.microsoft.com/office/drawing/2014/main" id="{21D5CCA1-96CC-7EB1-10F2-6D6DFD52B7B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D6B8793-D225-F43A-CF38-AEC623A4A042}"/>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120254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EC81BF-83D1-580B-F4D1-9DD155B94E84}"/>
              </a:ext>
            </a:extLst>
          </p:cNvPr>
          <p:cNvSpPr>
            <a:spLocks noGrp="1"/>
          </p:cNvSpPr>
          <p:nvPr>
            <p:ph type="dt" sz="half" idx="10"/>
          </p:nvPr>
        </p:nvSpPr>
        <p:spPr/>
        <p:txBody>
          <a:bodyPr/>
          <a:lstStyle/>
          <a:p>
            <a:fld id="{96A15420-8809-4090-ABE5-16AE866D28B6}" type="datetimeFigureOut">
              <a:rPr lang="en-GB" smtClean="0"/>
              <a:t>03/11/2023</a:t>
            </a:fld>
            <a:endParaRPr lang="en-GB"/>
          </a:p>
        </p:txBody>
      </p:sp>
      <p:sp>
        <p:nvSpPr>
          <p:cNvPr id="3" name="Footer Placeholder 2">
            <a:extLst>
              <a:ext uri="{FF2B5EF4-FFF2-40B4-BE49-F238E27FC236}">
                <a16:creationId xmlns:a16="http://schemas.microsoft.com/office/drawing/2014/main" id="{4CC54C1B-8EDB-EDFA-1C6B-8F973807FF1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B894649-4D69-6E72-5B00-892625AC464D}"/>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1866349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A75B0-B67B-4DC0-AE8C-3254579B50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167644-4877-69BA-227D-2C8D415DFC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92EE608-E5E1-5A17-78D4-AAD24C9E99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90A55D-64BF-1836-066D-76932F67BA48}"/>
              </a:ext>
            </a:extLst>
          </p:cNvPr>
          <p:cNvSpPr>
            <a:spLocks noGrp="1"/>
          </p:cNvSpPr>
          <p:nvPr>
            <p:ph type="dt" sz="half" idx="10"/>
          </p:nvPr>
        </p:nvSpPr>
        <p:spPr/>
        <p:txBody>
          <a:bodyPr/>
          <a:lstStyle/>
          <a:p>
            <a:fld id="{96A15420-8809-4090-ABE5-16AE866D28B6}" type="datetimeFigureOut">
              <a:rPr lang="en-GB" smtClean="0"/>
              <a:t>03/11/2023</a:t>
            </a:fld>
            <a:endParaRPr lang="en-GB"/>
          </a:p>
        </p:txBody>
      </p:sp>
      <p:sp>
        <p:nvSpPr>
          <p:cNvPr id="6" name="Footer Placeholder 5">
            <a:extLst>
              <a:ext uri="{FF2B5EF4-FFF2-40B4-BE49-F238E27FC236}">
                <a16:creationId xmlns:a16="http://schemas.microsoft.com/office/drawing/2014/main" id="{3138CB95-883B-11BA-6D31-043333932A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EE71F2-5039-7CC6-AF25-B6F934EC92D8}"/>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3627761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DBF13-5A2A-B580-0466-6D3C64B50E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1FE9A03-02A8-E2F9-9C70-37C8FC2A56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2B7E0D-44DC-0975-B712-D378F4A06F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2E2DF0-08CB-EA3D-A24B-7CF0022633FB}"/>
              </a:ext>
            </a:extLst>
          </p:cNvPr>
          <p:cNvSpPr>
            <a:spLocks noGrp="1"/>
          </p:cNvSpPr>
          <p:nvPr>
            <p:ph type="dt" sz="half" idx="10"/>
          </p:nvPr>
        </p:nvSpPr>
        <p:spPr/>
        <p:txBody>
          <a:bodyPr/>
          <a:lstStyle/>
          <a:p>
            <a:fld id="{96A15420-8809-4090-ABE5-16AE866D28B6}" type="datetimeFigureOut">
              <a:rPr lang="en-GB" smtClean="0"/>
              <a:t>03/11/2023</a:t>
            </a:fld>
            <a:endParaRPr lang="en-GB"/>
          </a:p>
        </p:txBody>
      </p:sp>
      <p:sp>
        <p:nvSpPr>
          <p:cNvPr id="6" name="Footer Placeholder 5">
            <a:extLst>
              <a:ext uri="{FF2B5EF4-FFF2-40B4-BE49-F238E27FC236}">
                <a16:creationId xmlns:a16="http://schemas.microsoft.com/office/drawing/2014/main" id="{B2DD6094-4A5C-7F77-8880-D5239DACFE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C1DED6-7AC7-391F-A1B1-95349091170C}"/>
              </a:ext>
            </a:extLst>
          </p:cNvPr>
          <p:cNvSpPr>
            <a:spLocks noGrp="1"/>
          </p:cNvSpPr>
          <p:nvPr>
            <p:ph type="sldNum" sz="quarter" idx="12"/>
          </p:nvPr>
        </p:nvSpPr>
        <p:spPr/>
        <p:txBody>
          <a:bodyPr/>
          <a:lstStyle/>
          <a:p>
            <a:fld id="{3DE714F2-500D-4314-8FAF-9192628EA69B}" type="slidenum">
              <a:rPr lang="en-GB" smtClean="0"/>
              <a:t>‹#›</a:t>
            </a:fld>
            <a:endParaRPr lang="en-GB"/>
          </a:p>
        </p:txBody>
      </p:sp>
    </p:spTree>
    <p:extLst>
      <p:ext uri="{BB962C8B-B14F-4D97-AF65-F5344CB8AC3E}">
        <p14:creationId xmlns:p14="http://schemas.microsoft.com/office/powerpoint/2010/main" val="3739474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E1E0E-7F15-9973-49E9-063C796660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B36A15-EB1E-2D5B-2B90-8FB8F61072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E02703-48EF-A4A3-9E00-777BD27A79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15420-8809-4090-ABE5-16AE866D28B6}" type="datetimeFigureOut">
              <a:rPr lang="en-GB" smtClean="0"/>
              <a:t>03/11/2023</a:t>
            </a:fld>
            <a:endParaRPr lang="en-GB"/>
          </a:p>
        </p:txBody>
      </p:sp>
      <p:sp>
        <p:nvSpPr>
          <p:cNvPr id="5" name="Footer Placeholder 4">
            <a:extLst>
              <a:ext uri="{FF2B5EF4-FFF2-40B4-BE49-F238E27FC236}">
                <a16:creationId xmlns:a16="http://schemas.microsoft.com/office/drawing/2014/main" id="{624E3D7B-7EAE-6429-37DF-5FBB108659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B294728-67CA-1886-4D2B-DD71FA0E0A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E714F2-500D-4314-8FAF-9192628EA69B}" type="slidenum">
              <a:rPr lang="en-GB" smtClean="0"/>
              <a:t>‹#›</a:t>
            </a:fld>
            <a:endParaRPr lang="en-GB"/>
          </a:p>
        </p:txBody>
      </p:sp>
    </p:spTree>
    <p:extLst>
      <p:ext uri="{BB962C8B-B14F-4D97-AF65-F5344CB8AC3E}">
        <p14:creationId xmlns:p14="http://schemas.microsoft.com/office/powerpoint/2010/main" val="1779045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D9461B-C849-635B-E381-90B9D56B656D}"/>
              </a:ext>
            </a:extLst>
          </p:cNvPr>
          <p:cNvPicPr>
            <a:picLocks noChangeAspect="1"/>
          </p:cNvPicPr>
          <p:nvPr/>
        </p:nvPicPr>
        <p:blipFill>
          <a:blip r:embed="rId2"/>
          <a:stretch>
            <a:fillRect/>
          </a:stretch>
        </p:blipFill>
        <p:spPr>
          <a:xfrm>
            <a:off x="11700233" y="9152"/>
            <a:ext cx="525405" cy="503309"/>
          </a:xfrm>
          <a:prstGeom prst="rect">
            <a:avLst/>
          </a:prstGeom>
        </p:spPr>
      </p:pic>
      <p:sp>
        <p:nvSpPr>
          <p:cNvPr id="2" name="Title 1"/>
          <p:cNvSpPr>
            <a:spLocks noGrp="1"/>
          </p:cNvSpPr>
          <p:nvPr>
            <p:ph type="ctrTitle"/>
          </p:nvPr>
        </p:nvSpPr>
        <p:spPr>
          <a:xfrm>
            <a:off x="227162" y="0"/>
            <a:ext cx="11473131" cy="432280"/>
          </a:xfrm>
          <a:solidFill>
            <a:srgbClr val="00B050">
              <a:alpha val="49000"/>
            </a:srgbClr>
          </a:solidFill>
          <a:ln w="57150">
            <a:solidFill>
              <a:srgbClr val="00B050"/>
            </a:solidFill>
          </a:ln>
        </p:spPr>
        <p:txBody>
          <a:bodyPr>
            <a:normAutofit/>
          </a:bodyPr>
          <a:lstStyle/>
          <a:p>
            <a:r>
              <a:rPr lang="en-US" sz="2000" b="1" dirty="0">
                <a:cs typeface="Calibri Light"/>
              </a:rPr>
              <a:t>P1-3 Termly Overview – Term 2 </a:t>
            </a:r>
            <a:endParaRPr lang="en-US" sz="1600" b="1" dirty="0">
              <a:cs typeface="Calibri Light"/>
            </a:endParaRPr>
          </a:p>
        </p:txBody>
      </p:sp>
      <p:sp>
        <p:nvSpPr>
          <p:cNvPr id="4" name="TextBox 3">
            <a:extLst>
              <a:ext uri="{FF2B5EF4-FFF2-40B4-BE49-F238E27FC236}">
                <a16:creationId xmlns:a16="http://schemas.microsoft.com/office/drawing/2014/main" id="{E21B8BF1-924C-4246-A009-9FCA074B81B6}"/>
              </a:ext>
            </a:extLst>
          </p:cNvPr>
          <p:cNvSpPr txBox="1"/>
          <p:nvPr/>
        </p:nvSpPr>
        <p:spPr>
          <a:xfrm>
            <a:off x="3869576" y="446567"/>
            <a:ext cx="4025002" cy="4124206"/>
          </a:xfrm>
          <a:prstGeom prst="rect">
            <a:avLst/>
          </a:prstGeom>
          <a:solidFill>
            <a:schemeClr val="accent4">
              <a:lumMod val="20000"/>
              <a:lumOff val="80000"/>
            </a:schemeClr>
          </a:solidFill>
          <a:ln w="57150">
            <a:solidFill>
              <a:srgbClr val="FFC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u="sng" dirty="0">
                <a:latin typeface="Bierstadt"/>
              </a:rPr>
              <a:t>This Term...</a:t>
            </a:r>
          </a:p>
          <a:p>
            <a:pPr algn="ctr"/>
            <a:endParaRPr lang="en-US" sz="1400" b="1" u="sng" dirty="0">
              <a:latin typeface="Bierstadt"/>
              <a:cs typeface="Calibri"/>
            </a:endParaRPr>
          </a:p>
          <a:p>
            <a:r>
              <a:rPr lang="en-US" sz="1300" b="1" dirty="0">
                <a:latin typeface="Bierstadt"/>
                <a:cs typeface="Calibri"/>
              </a:rPr>
              <a:t>Hello everyone! This is an overview of the learning that will take place in P1-3 this term.</a:t>
            </a:r>
          </a:p>
          <a:p>
            <a:r>
              <a:rPr lang="en-US" sz="1300" b="1" dirty="0" err="1">
                <a:latin typeface="Bierstadt"/>
                <a:cs typeface="Calibri"/>
              </a:rPr>
              <a:t>Ms</a:t>
            </a:r>
            <a:r>
              <a:rPr lang="en-US" sz="1300" b="1" dirty="0">
                <a:latin typeface="Bierstadt"/>
                <a:cs typeface="Calibri"/>
              </a:rPr>
              <a:t> Shearer will be teaching the class every Monday and </a:t>
            </a:r>
            <a:r>
              <a:rPr lang="en-US" sz="1300" b="1" dirty="0" err="1">
                <a:latin typeface="Bierstadt"/>
                <a:cs typeface="Calibri"/>
              </a:rPr>
              <a:t>Mrs</a:t>
            </a:r>
            <a:r>
              <a:rPr lang="en-US" sz="1300" b="1" dirty="0">
                <a:latin typeface="Bierstadt"/>
                <a:cs typeface="Calibri"/>
              </a:rPr>
              <a:t> Hannaford will teach Tuesday-Friday. The class will have Mrs Jardine on Mondays for Drama, and </a:t>
            </a:r>
            <a:r>
              <a:rPr lang="en-US" sz="1300" b="1" dirty="0" err="1">
                <a:latin typeface="Bierstadt"/>
                <a:cs typeface="Calibri"/>
              </a:rPr>
              <a:t>Ms</a:t>
            </a:r>
            <a:r>
              <a:rPr lang="en-US" sz="1300" b="1" dirty="0">
                <a:latin typeface="Bierstadt"/>
                <a:cs typeface="Calibri"/>
              </a:rPr>
              <a:t> Shearer on Thursday afternoons for French and P.E. P.E. will be every Tuesday and Thursday and children should come to school wearing appropriate clothing and their school jumpers. We have a play-based approach and the children have frequent opportunities to enhance their learning through free and directed play contexts. </a:t>
            </a:r>
          </a:p>
          <a:p>
            <a:r>
              <a:rPr lang="en-US" sz="1300" b="1" dirty="0">
                <a:latin typeface="Bierstadt"/>
                <a:cs typeface="Calibri"/>
              </a:rPr>
              <a:t>We will continue to explore the topic of water and look at pollution, fishing and famous boats throughout history. We will also have a visit to MacDuff Aquarium. </a:t>
            </a:r>
          </a:p>
          <a:p>
            <a:endParaRPr lang="en-US" sz="1300" b="1" dirty="0">
              <a:latin typeface="Bierstadt"/>
              <a:cs typeface="Calibri"/>
            </a:endParaRPr>
          </a:p>
        </p:txBody>
      </p:sp>
      <p:sp>
        <p:nvSpPr>
          <p:cNvPr id="5" name="TextBox 4">
            <a:extLst>
              <a:ext uri="{FF2B5EF4-FFF2-40B4-BE49-F238E27FC236}">
                <a16:creationId xmlns:a16="http://schemas.microsoft.com/office/drawing/2014/main" id="{AE44EC51-61F9-4B21-876D-8CE6189FCBD3}"/>
              </a:ext>
            </a:extLst>
          </p:cNvPr>
          <p:cNvSpPr txBox="1"/>
          <p:nvPr/>
        </p:nvSpPr>
        <p:spPr>
          <a:xfrm>
            <a:off x="151502" y="494362"/>
            <a:ext cx="3638370" cy="4031873"/>
          </a:xfrm>
          <a:prstGeom prst="rect">
            <a:avLst/>
          </a:prstGeom>
          <a:solidFill>
            <a:srgbClr val="0070C0">
              <a:alpha val="30000"/>
            </a:srgbClr>
          </a:solidFill>
          <a:ln w="571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u="sng" dirty="0">
                <a:latin typeface="Bierstadt"/>
              </a:rPr>
              <a:t>Literacy</a:t>
            </a:r>
          </a:p>
          <a:p>
            <a:pPr algn="just"/>
            <a:endParaRPr lang="en-US" sz="1400" b="1" dirty="0">
              <a:solidFill>
                <a:schemeClr val="tx1"/>
              </a:solidFill>
              <a:latin typeface="Bierstadt"/>
              <a:cs typeface="Calibri" panose="020F0502020204030204"/>
            </a:endParaRPr>
          </a:p>
          <a:p>
            <a:pPr algn="just"/>
            <a:r>
              <a:rPr lang="en-US" sz="1400" b="1" dirty="0">
                <a:solidFill>
                  <a:schemeClr val="tx1"/>
                </a:solidFill>
                <a:latin typeface="Bierstadt"/>
                <a:cs typeface="Calibri" panose="020F0502020204030204"/>
              </a:rPr>
              <a:t>We are learning:</a:t>
            </a:r>
          </a:p>
          <a:p>
            <a:pPr algn="just"/>
            <a:r>
              <a:rPr lang="en-US" sz="1400" b="1" dirty="0">
                <a:solidFill>
                  <a:schemeClr val="tx1"/>
                </a:solidFill>
                <a:latin typeface="Bierstadt"/>
                <a:cs typeface="Calibri" panose="020F0502020204030204"/>
              </a:rPr>
              <a:t>-To write sounds and words neatly with correct letter formation.</a:t>
            </a:r>
          </a:p>
          <a:p>
            <a:pPr algn="just"/>
            <a:r>
              <a:rPr lang="en-US" sz="1400" b="1" dirty="0">
                <a:solidFill>
                  <a:schemeClr val="tx1"/>
                </a:solidFill>
                <a:latin typeface="Bierstadt"/>
                <a:cs typeface="Calibri" panose="020F0502020204030204"/>
              </a:rPr>
              <a:t>-To learn spelling patterns </a:t>
            </a:r>
          </a:p>
          <a:p>
            <a:pPr algn="just"/>
            <a:r>
              <a:rPr lang="en-US" sz="1400" b="1" dirty="0">
                <a:solidFill>
                  <a:schemeClr val="tx1"/>
                </a:solidFill>
                <a:latin typeface="Bierstadt"/>
                <a:cs typeface="Calibri" panose="020F0502020204030204"/>
              </a:rPr>
              <a:t>-To practice reading regularly.</a:t>
            </a:r>
          </a:p>
          <a:p>
            <a:pPr algn="just"/>
            <a:r>
              <a:rPr lang="en-US" sz="1400" b="1" dirty="0">
                <a:solidFill>
                  <a:schemeClr val="tx1"/>
                </a:solidFill>
                <a:latin typeface="Bierstadt"/>
                <a:cs typeface="Calibri" panose="020F0502020204030204"/>
              </a:rPr>
              <a:t>-To re-tell the story of the 3 Little Pigs using actions, story map and puppets.</a:t>
            </a:r>
          </a:p>
          <a:p>
            <a:pPr algn="just"/>
            <a:r>
              <a:rPr lang="en-US" sz="1400" b="1" dirty="0">
                <a:solidFill>
                  <a:schemeClr val="tx1"/>
                </a:solidFill>
                <a:latin typeface="Bierstadt"/>
                <a:cs typeface="Calibri" panose="020F0502020204030204"/>
              </a:rPr>
              <a:t>- To sequence a story using the words first, next, then and finally.</a:t>
            </a:r>
          </a:p>
          <a:p>
            <a:pPr algn="just"/>
            <a:r>
              <a:rPr lang="en-US" sz="1400" b="1" dirty="0">
                <a:solidFill>
                  <a:schemeClr val="tx1"/>
                </a:solidFill>
                <a:latin typeface="Bierstadt"/>
                <a:cs typeface="Calibri" panose="020F0502020204030204"/>
              </a:rPr>
              <a:t>-To re-write the 3 Little Pigs using adjectives to describe the characters.</a:t>
            </a:r>
          </a:p>
          <a:p>
            <a:pPr algn="just"/>
            <a:r>
              <a:rPr lang="en-US" sz="1400" b="1" dirty="0">
                <a:solidFill>
                  <a:schemeClr val="tx1"/>
                </a:solidFill>
                <a:latin typeface="Bierstadt"/>
                <a:cs typeface="Calibri" panose="020F0502020204030204"/>
              </a:rPr>
              <a:t>-To write instructions for a variety of different purposes, e.g. making a sandwich, doing a science experiment. </a:t>
            </a:r>
          </a:p>
          <a:p>
            <a:pPr algn="just"/>
            <a:endParaRPr lang="en-US" sz="1400" b="1" dirty="0">
              <a:solidFill>
                <a:schemeClr val="tx1"/>
              </a:solidFill>
              <a:latin typeface="Bierstadt"/>
              <a:cs typeface="Calibri" panose="020F0502020204030204"/>
            </a:endParaRPr>
          </a:p>
          <a:p>
            <a:pPr algn="just"/>
            <a:endParaRPr lang="en-US" sz="1400" dirty="0">
              <a:solidFill>
                <a:schemeClr val="tx1"/>
              </a:solidFill>
              <a:latin typeface="Bierstadt"/>
              <a:cs typeface="Calibri" panose="020F0502020204030204"/>
            </a:endParaRPr>
          </a:p>
        </p:txBody>
      </p:sp>
      <p:sp>
        <p:nvSpPr>
          <p:cNvPr id="6" name="TextBox 5">
            <a:extLst>
              <a:ext uri="{FF2B5EF4-FFF2-40B4-BE49-F238E27FC236}">
                <a16:creationId xmlns:a16="http://schemas.microsoft.com/office/drawing/2014/main" id="{CF63467D-8437-45C4-85B3-C3C630F29A13}"/>
              </a:ext>
            </a:extLst>
          </p:cNvPr>
          <p:cNvSpPr txBox="1"/>
          <p:nvPr/>
        </p:nvSpPr>
        <p:spPr>
          <a:xfrm>
            <a:off x="7974282" y="493465"/>
            <a:ext cx="3943990" cy="4031873"/>
          </a:xfrm>
          <a:prstGeom prst="rect">
            <a:avLst/>
          </a:prstGeom>
          <a:solidFill>
            <a:srgbClr val="FF0000">
              <a:alpha val="31000"/>
            </a:srgbClr>
          </a:solidFill>
          <a:ln w="57150">
            <a:solidFill>
              <a:srgbClr val="FF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u="sng" dirty="0">
                <a:latin typeface="Bierstadt"/>
                <a:cs typeface="Calibri"/>
              </a:rPr>
              <a:t>Numeracy</a:t>
            </a:r>
          </a:p>
          <a:p>
            <a:pPr algn="just"/>
            <a:r>
              <a:rPr lang="en-US" sz="1400" b="1" dirty="0">
                <a:latin typeface="Bierstadt"/>
                <a:cs typeface="Calibri"/>
              </a:rPr>
              <a:t>We are learning:</a:t>
            </a:r>
          </a:p>
          <a:p>
            <a:pPr algn="just"/>
            <a:r>
              <a:rPr lang="en-US" sz="1400" b="1" dirty="0">
                <a:latin typeface="Bierstadt"/>
                <a:cs typeface="Calibri"/>
              </a:rPr>
              <a:t>-To add and subtract numbers using a range of strategies, e.g. number line, making a 10, number bonds, part whole diagram.</a:t>
            </a:r>
          </a:p>
          <a:p>
            <a:pPr algn="just"/>
            <a:r>
              <a:rPr lang="en-US" sz="1400" b="1" dirty="0">
                <a:latin typeface="Bierstadt"/>
                <a:cs typeface="Calibri"/>
              </a:rPr>
              <a:t>-To solve word problems by reading carefully and finding the important information. </a:t>
            </a:r>
          </a:p>
          <a:p>
            <a:pPr algn="just"/>
            <a:r>
              <a:rPr lang="en-US" sz="1400" b="1" dirty="0">
                <a:latin typeface="Bierstadt"/>
                <a:cs typeface="Calibri"/>
              </a:rPr>
              <a:t>-To identify, describe, make and play with a range of 2D and 3D shapes.</a:t>
            </a:r>
          </a:p>
          <a:p>
            <a:pPr algn="just"/>
            <a:r>
              <a:rPr lang="en-US" sz="1400" b="1" dirty="0">
                <a:latin typeface="Bierstadt"/>
                <a:cs typeface="Calibri"/>
              </a:rPr>
              <a:t>-Correct number formation.</a:t>
            </a:r>
          </a:p>
          <a:p>
            <a:pPr algn="just"/>
            <a:r>
              <a:rPr lang="en-US" sz="1400" b="1" dirty="0">
                <a:latin typeface="Bierstadt"/>
                <a:cs typeface="Calibri"/>
              </a:rPr>
              <a:t>-To count items carefully and accurately.</a:t>
            </a:r>
          </a:p>
          <a:p>
            <a:pPr algn="just"/>
            <a:r>
              <a:rPr lang="en-US" sz="1400" b="1" dirty="0">
                <a:latin typeface="Bierstadt"/>
                <a:cs typeface="Calibri"/>
              </a:rPr>
              <a:t>-To sort and order items and numbers.</a:t>
            </a:r>
          </a:p>
          <a:p>
            <a:pPr algn="just"/>
            <a:r>
              <a:rPr lang="en-US" sz="1400" b="1" dirty="0">
                <a:latin typeface="Bierstadt"/>
                <a:cs typeface="Calibri"/>
              </a:rPr>
              <a:t>-To use a range of </a:t>
            </a:r>
            <a:r>
              <a:rPr lang="en-US" sz="1400" b="1" dirty="0" err="1">
                <a:latin typeface="Bierstadt"/>
                <a:cs typeface="Calibri"/>
              </a:rPr>
              <a:t>maths</a:t>
            </a:r>
            <a:r>
              <a:rPr lang="en-US" sz="1400" b="1" dirty="0">
                <a:latin typeface="Bierstadt"/>
                <a:cs typeface="Calibri"/>
              </a:rPr>
              <a:t> resources to help our understanding, e.g. cubes, Numicon.</a:t>
            </a:r>
          </a:p>
          <a:p>
            <a:pPr algn="just"/>
            <a:r>
              <a:rPr lang="en-US" sz="1400" b="1" dirty="0">
                <a:latin typeface="Bierstadt"/>
                <a:cs typeface="Calibri"/>
              </a:rPr>
              <a:t>-To play </a:t>
            </a:r>
            <a:r>
              <a:rPr lang="en-US" sz="1400" b="1" dirty="0" err="1">
                <a:latin typeface="Bierstadt"/>
                <a:cs typeface="Calibri"/>
              </a:rPr>
              <a:t>maths</a:t>
            </a:r>
            <a:r>
              <a:rPr lang="en-US" sz="1400" b="1" dirty="0">
                <a:latin typeface="Bierstadt"/>
                <a:cs typeface="Calibri"/>
              </a:rPr>
              <a:t> games which involve listening, taking turns and following rules. </a:t>
            </a:r>
          </a:p>
          <a:p>
            <a:pPr algn="just"/>
            <a:r>
              <a:rPr lang="en-US" sz="1400" b="1" dirty="0">
                <a:latin typeface="Bierstadt"/>
                <a:cs typeface="Calibri"/>
              </a:rPr>
              <a:t>-To play </a:t>
            </a:r>
            <a:r>
              <a:rPr lang="en-US" sz="1400" b="1" dirty="0" err="1">
                <a:latin typeface="Bierstadt"/>
                <a:cs typeface="Calibri"/>
              </a:rPr>
              <a:t>maths</a:t>
            </a:r>
            <a:r>
              <a:rPr lang="en-US" sz="1400" b="1" dirty="0">
                <a:latin typeface="Bierstadt"/>
                <a:cs typeface="Calibri"/>
              </a:rPr>
              <a:t> games using </a:t>
            </a:r>
            <a:r>
              <a:rPr lang="en-US" sz="1400" b="1" dirty="0" err="1">
                <a:latin typeface="Bierstadt"/>
                <a:cs typeface="Calibri"/>
              </a:rPr>
              <a:t>ipad</a:t>
            </a:r>
            <a:r>
              <a:rPr lang="en-US" sz="1400" b="1" dirty="0">
                <a:latin typeface="Bierstadt"/>
                <a:cs typeface="Calibri"/>
              </a:rPr>
              <a:t> QR codes.</a:t>
            </a:r>
            <a:endParaRPr lang="en-US" sz="1400" dirty="0">
              <a:solidFill>
                <a:srgbClr val="FF0000"/>
              </a:solidFill>
              <a:latin typeface="Bierstadt"/>
              <a:cs typeface="Calibri"/>
            </a:endParaRPr>
          </a:p>
          <a:p>
            <a:pPr marL="285750" indent="-285750" algn="just">
              <a:buFont typeface="Arial"/>
              <a:buChar char="•"/>
            </a:pPr>
            <a:endParaRPr lang="en-US" sz="1400" dirty="0">
              <a:solidFill>
                <a:srgbClr val="FF0000"/>
              </a:solidFill>
              <a:latin typeface="Bierstadt"/>
              <a:cs typeface="Calibri"/>
            </a:endParaRPr>
          </a:p>
        </p:txBody>
      </p:sp>
      <p:pic>
        <p:nvPicPr>
          <p:cNvPr id="7" name="Picture 7" descr="A stack of books&#10;&#10;Description automatically generated">
            <a:extLst>
              <a:ext uri="{FF2B5EF4-FFF2-40B4-BE49-F238E27FC236}">
                <a16:creationId xmlns:a16="http://schemas.microsoft.com/office/drawing/2014/main" id="{FB687D1E-1AEE-486B-B95D-10E806E24207}"/>
              </a:ext>
            </a:extLst>
          </p:cNvPr>
          <p:cNvPicPr>
            <a:picLocks noChangeAspect="1"/>
          </p:cNvPicPr>
          <p:nvPr/>
        </p:nvPicPr>
        <p:blipFill>
          <a:blip r:embed="rId3"/>
          <a:stretch>
            <a:fillRect/>
          </a:stretch>
        </p:blipFill>
        <p:spPr>
          <a:xfrm>
            <a:off x="3185142" y="642466"/>
            <a:ext cx="567050" cy="425384"/>
          </a:xfrm>
          <a:prstGeom prst="rect">
            <a:avLst/>
          </a:prstGeom>
        </p:spPr>
      </p:pic>
      <p:pic>
        <p:nvPicPr>
          <p:cNvPr id="8" name="Picture 8">
            <a:extLst>
              <a:ext uri="{FF2B5EF4-FFF2-40B4-BE49-F238E27FC236}">
                <a16:creationId xmlns:a16="http://schemas.microsoft.com/office/drawing/2014/main" id="{2E805040-1CD6-4471-8702-9A1669D0CA17}"/>
              </a:ext>
            </a:extLst>
          </p:cNvPr>
          <p:cNvPicPr>
            <a:picLocks noChangeAspect="1"/>
          </p:cNvPicPr>
          <p:nvPr/>
        </p:nvPicPr>
        <p:blipFill>
          <a:blip r:embed="rId4"/>
          <a:stretch>
            <a:fillRect/>
          </a:stretch>
        </p:blipFill>
        <p:spPr>
          <a:xfrm>
            <a:off x="11073648" y="603333"/>
            <a:ext cx="701408" cy="397962"/>
          </a:xfrm>
          <a:prstGeom prst="rect">
            <a:avLst/>
          </a:prstGeom>
        </p:spPr>
      </p:pic>
      <p:sp>
        <p:nvSpPr>
          <p:cNvPr id="9" name="TextBox 8">
            <a:extLst>
              <a:ext uri="{FF2B5EF4-FFF2-40B4-BE49-F238E27FC236}">
                <a16:creationId xmlns:a16="http://schemas.microsoft.com/office/drawing/2014/main" id="{537FC1FF-92E5-4C39-94F4-6B1ECBE3C52F}"/>
              </a:ext>
            </a:extLst>
          </p:cNvPr>
          <p:cNvSpPr txBox="1"/>
          <p:nvPr/>
        </p:nvSpPr>
        <p:spPr>
          <a:xfrm>
            <a:off x="141008" y="4585040"/>
            <a:ext cx="6741471" cy="2200602"/>
          </a:xfrm>
          <a:prstGeom prst="rect">
            <a:avLst/>
          </a:prstGeom>
          <a:solidFill>
            <a:srgbClr val="7030A0">
              <a:alpha val="35000"/>
            </a:srgbClr>
          </a:solidFill>
          <a:ln w="57150">
            <a:solidFill>
              <a:srgbClr val="7030A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u="sng" dirty="0">
                <a:latin typeface="Bierstadt"/>
              </a:rPr>
              <a:t>Expressive Arts </a:t>
            </a:r>
            <a:endParaRPr lang="en-US" dirty="0"/>
          </a:p>
          <a:p>
            <a:endParaRPr lang="en-US" sz="1400" b="1" dirty="0">
              <a:latin typeface="Bierstadt"/>
              <a:cs typeface="Calibri"/>
            </a:endParaRPr>
          </a:p>
          <a:p>
            <a:r>
              <a:rPr lang="en-US" sz="1400" b="1" dirty="0">
                <a:latin typeface="Bierstadt"/>
                <a:cs typeface="Calibri"/>
              </a:rPr>
              <a:t>We are learning:</a:t>
            </a:r>
            <a:endParaRPr lang="en-US" sz="2000" b="1" u="sng" dirty="0">
              <a:latin typeface="Bierstadt"/>
              <a:cs typeface="Calibri"/>
            </a:endParaRPr>
          </a:p>
          <a:p>
            <a:pPr marL="285750" indent="-285750">
              <a:buFont typeface="Arial"/>
              <a:buChar char="•"/>
            </a:pPr>
            <a:r>
              <a:rPr lang="en-GB" sz="1300" b="1" dirty="0">
                <a:latin typeface="Bierstadt"/>
                <a:cs typeface="Calibri"/>
              </a:rPr>
              <a:t>Art –we will create a variety of winter crafts and will make a Christmas card and 2024 calendar. </a:t>
            </a:r>
          </a:p>
          <a:p>
            <a:pPr marL="285750" indent="-285750">
              <a:buFont typeface="Arial"/>
              <a:buChar char="•"/>
            </a:pPr>
            <a:r>
              <a:rPr lang="en-GB" sz="1300" b="1" dirty="0">
                <a:latin typeface="Bierstadt"/>
                <a:cs typeface="Calibri"/>
              </a:rPr>
              <a:t>Music – we will be performing a Nativity play and will be learning lots of songs as part of our show. </a:t>
            </a:r>
          </a:p>
          <a:p>
            <a:pPr marL="285750" indent="-285750">
              <a:buFont typeface="Arial"/>
              <a:buChar char="•"/>
            </a:pPr>
            <a:r>
              <a:rPr lang="en-GB" sz="1300" b="1" dirty="0">
                <a:latin typeface="Bierstadt"/>
                <a:cs typeface="Calibri"/>
              </a:rPr>
              <a:t>Drama – We will be practicing our Nativity Play, remembering lines and wearing costumes to perform in front of an audience.</a:t>
            </a:r>
          </a:p>
          <a:p>
            <a:endParaRPr lang="en-GB" sz="1300" b="1" dirty="0">
              <a:latin typeface="Bierstadt"/>
              <a:cs typeface="Calibri"/>
            </a:endParaRPr>
          </a:p>
        </p:txBody>
      </p:sp>
      <p:sp>
        <p:nvSpPr>
          <p:cNvPr id="11" name="TextBox 10">
            <a:extLst>
              <a:ext uri="{FF2B5EF4-FFF2-40B4-BE49-F238E27FC236}">
                <a16:creationId xmlns:a16="http://schemas.microsoft.com/office/drawing/2014/main" id="{D47F7C4B-3D79-4B66-9045-D9C508814373}"/>
              </a:ext>
            </a:extLst>
          </p:cNvPr>
          <p:cNvSpPr txBox="1"/>
          <p:nvPr/>
        </p:nvSpPr>
        <p:spPr>
          <a:xfrm>
            <a:off x="6882480" y="4616209"/>
            <a:ext cx="5052166" cy="2123658"/>
          </a:xfrm>
          <a:prstGeom prst="rect">
            <a:avLst/>
          </a:prstGeom>
          <a:solidFill>
            <a:srgbClr val="BC1498">
              <a:alpha val="35000"/>
            </a:srgbClr>
          </a:solidFill>
          <a:ln w="57150">
            <a:solidFill>
              <a:srgbClr val="F20C46">
                <a:alpha val="83000"/>
              </a:srgb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u="sng" dirty="0">
                <a:latin typeface="Bierstadt"/>
              </a:rPr>
              <a:t>Health &amp; Wellbeing</a:t>
            </a:r>
          </a:p>
          <a:p>
            <a:pPr algn="just"/>
            <a:endParaRPr lang="en-US" sz="1400" b="1" dirty="0">
              <a:latin typeface="Bierstadt"/>
            </a:endParaRPr>
          </a:p>
          <a:p>
            <a:pPr algn="just"/>
            <a:r>
              <a:rPr lang="en-US" sz="1400" b="1" dirty="0">
                <a:latin typeface="Bierstadt"/>
              </a:rPr>
              <a:t>We are learning:</a:t>
            </a:r>
            <a:endParaRPr lang="en-US" sz="2000" b="1" u="sng" dirty="0">
              <a:latin typeface="Bierstadt"/>
            </a:endParaRPr>
          </a:p>
          <a:p>
            <a:pPr marL="285750" indent="-285750" algn="just">
              <a:buFont typeface="Arial"/>
              <a:buChar char="•"/>
            </a:pPr>
            <a:r>
              <a:rPr lang="en-US" sz="1400" b="1" dirty="0">
                <a:latin typeface="Bierstadt"/>
              </a:rPr>
              <a:t>To have a Growth Mindset – positive attitude.</a:t>
            </a:r>
          </a:p>
          <a:p>
            <a:pPr marL="285750" indent="-285750" algn="just">
              <a:buFont typeface="Arial"/>
              <a:buChar char="•"/>
            </a:pPr>
            <a:r>
              <a:rPr lang="en-US" sz="1400" b="1" dirty="0">
                <a:latin typeface="Bierstadt"/>
              </a:rPr>
              <a:t>Mindfulness, calming and focus strategies</a:t>
            </a:r>
          </a:p>
          <a:p>
            <a:pPr marL="285750" indent="-285750" algn="just">
              <a:buFont typeface="Arial"/>
              <a:buChar char="•"/>
            </a:pPr>
            <a:r>
              <a:rPr lang="en-US" sz="1400" b="1" dirty="0">
                <a:latin typeface="Bierstadt"/>
              </a:rPr>
              <a:t>Working as a team and being a good learning partner</a:t>
            </a:r>
          </a:p>
          <a:p>
            <a:pPr marL="285750" indent="-285750" algn="just">
              <a:buFont typeface="Arial"/>
              <a:buChar char="•"/>
            </a:pPr>
            <a:r>
              <a:rPr lang="en-US" sz="1400" b="1" dirty="0">
                <a:latin typeface="Bierstadt"/>
              </a:rPr>
              <a:t>To take part in PE games by following rules and taking turns.</a:t>
            </a:r>
          </a:p>
          <a:p>
            <a:pPr marL="285750" indent="-285750" algn="just">
              <a:buFont typeface="Arial"/>
              <a:buChar char="•"/>
            </a:pPr>
            <a:r>
              <a:rPr lang="en-US" sz="1400" b="1" dirty="0">
                <a:latin typeface="Bierstadt"/>
              </a:rPr>
              <a:t>To talk about our feelings and share them with </a:t>
            </a:r>
            <a:r>
              <a:rPr lang="en-US" sz="1400" b="1">
                <a:latin typeface="Bierstadt"/>
              </a:rPr>
              <a:t>others.</a:t>
            </a:r>
            <a:endParaRPr lang="en-US" sz="1400" b="1" dirty="0">
              <a:latin typeface="Bierstadt"/>
            </a:endParaRPr>
          </a:p>
        </p:txBody>
      </p:sp>
      <p:pic>
        <p:nvPicPr>
          <p:cNvPr id="12" name="Picture 12">
            <a:extLst>
              <a:ext uri="{FF2B5EF4-FFF2-40B4-BE49-F238E27FC236}">
                <a16:creationId xmlns:a16="http://schemas.microsoft.com/office/drawing/2014/main" id="{C2185519-5A3B-487E-A2CA-5DB53C01531F}"/>
              </a:ext>
            </a:extLst>
          </p:cNvPr>
          <p:cNvPicPr>
            <a:picLocks noChangeAspect="1"/>
          </p:cNvPicPr>
          <p:nvPr/>
        </p:nvPicPr>
        <p:blipFill>
          <a:blip r:embed="rId5"/>
          <a:stretch>
            <a:fillRect/>
          </a:stretch>
        </p:blipFill>
        <p:spPr>
          <a:xfrm>
            <a:off x="10930432" y="4670901"/>
            <a:ext cx="987840" cy="573775"/>
          </a:xfrm>
          <a:prstGeom prst="rect">
            <a:avLst/>
          </a:prstGeom>
        </p:spPr>
      </p:pic>
      <p:pic>
        <p:nvPicPr>
          <p:cNvPr id="14" name="Picture 10" descr="Icon&#10;&#10;Description automatically generated">
            <a:extLst>
              <a:ext uri="{FF2B5EF4-FFF2-40B4-BE49-F238E27FC236}">
                <a16:creationId xmlns:a16="http://schemas.microsoft.com/office/drawing/2014/main" id="{ADB65803-A1BB-4701-9DDB-B70E354B56BA}"/>
              </a:ext>
            </a:extLst>
          </p:cNvPr>
          <p:cNvPicPr>
            <a:picLocks noChangeAspect="1"/>
          </p:cNvPicPr>
          <p:nvPr/>
        </p:nvPicPr>
        <p:blipFill>
          <a:blip r:embed="rId6"/>
          <a:stretch>
            <a:fillRect/>
          </a:stretch>
        </p:blipFill>
        <p:spPr>
          <a:xfrm>
            <a:off x="4578629" y="4616209"/>
            <a:ext cx="742468" cy="463345"/>
          </a:xfrm>
          <a:prstGeom prst="rect">
            <a:avLst/>
          </a:prstGeom>
        </p:spPr>
      </p:pic>
    </p:spTree>
    <p:extLst>
      <p:ext uri="{BB962C8B-B14F-4D97-AF65-F5344CB8AC3E}">
        <p14:creationId xmlns:p14="http://schemas.microsoft.com/office/powerpoint/2010/main" val="2766510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1925" y="-5062"/>
            <a:ext cx="11473131" cy="432280"/>
          </a:xfrm>
          <a:solidFill>
            <a:srgbClr val="00B050">
              <a:alpha val="49000"/>
            </a:srgbClr>
          </a:solidFill>
          <a:ln w="57150">
            <a:solidFill>
              <a:srgbClr val="00B050"/>
            </a:solidFill>
          </a:ln>
        </p:spPr>
        <p:txBody>
          <a:bodyPr>
            <a:normAutofit/>
          </a:bodyPr>
          <a:lstStyle/>
          <a:p>
            <a:r>
              <a:rPr lang="en-US" sz="2000" b="1" dirty="0">
                <a:cs typeface="Calibri Light"/>
              </a:rPr>
              <a:t>P4-7 Termly Overview – Term 2</a:t>
            </a:r>
            <a:endParaRPr lang="en-US" sz="1600" b="1" dirty="0">
              <a:cs typeface="Calibri Light"/>
            </a:endParaRPr>
          </a:p>
        </p:txBody>
      </p:sp>
      <p:sp>
        <p:nvSpPr>
          <p:cNvPr id="4" name="TextBox 3">
            <a:extLst>
              <a:ext uri="{FF2B5EF4-FFF2-40B4-BE49-F238E27FC236}">
                <a16:creationId xmlns:a16="http://schemas.microsoft.com/office/drawing/2014/main" id="{E21B8BF1-924C-4246-A009-9FCA074B81B6}"/>
              </a:ext>
            </a:extLst>
          </p:cNvPr>
          <p:cNvSpPr txBox="1"/>
          <p:nvPr/>
        </p:nvSpPr>
        <p:spPr>
          <a:xfrm>
            <a:off x="3911600" y="495261"/>
            <a:ext cx="3987321" cy="3816429"/>
          </a:xfrm>
          <a:prstGeom prst="rect">
            <a:avLst/>
          </a:prstGeom>
          <a:solidFill>
            <a:schemeClr val="accent4">
              <a:lumMod val="20000"/>
              <a:lumOff val="80000"/>
            </a:schemeClr>
          </a:solidFill>
          <a:ln w="57150">
            <a:solidFill>
              <a:srgbClr val="FFC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u="sng" dirty="0">
                <a:latin typeface="Bierstadt"/>
              </a:rPr>
              <a:t>This Term...</a:t>
            </a:r>
            <a:endParaRPr lang="en-US" sz="1400" b="1" u="sng" dirty="0">
              <a:latin typeface="Bierstadt"/>
              <a:cs typeface="Calibri"/>
            </a:endParaRPr>
          </a:p>
          <a:p>
            <a:r>
              <a:rPr lang="en-US" sz="1200" dirty="0">
                <a:latin typeface="Bierstadt"/>
                <a:cs typeface="Calibri"/>
              </a:rPr>
              <a:t>Welcome back to Term 2, which is always a busy one! This is an overview of the learning that will take place in P4-7 this term.</a:t>
            </a:r>
          </a:p>
          <a:p>
            <a:r>
              <a:rPr lang="en-US" sz="1200" dirty="0">
                <a:latin typeface="Bierstadt"/>
                <a:cs typeface="Calibri"/>
              </a:rPr>
              <a:t>P.E. will be every Tuesday and Thursday and children should come to school wearing appropriate clothing and their school jumpers. </a:t>
            </a:r>
          </a:p>
          <a:p>
            <a:r>
              <a:rPr lang="en-US" sz="1200" dirty="0">
                <a:latin typeface="Bierstadt"/>
                <a:cs typeface="Calibri"/>
              </a:rPr>
              <a:t>Our topic for this term continues to  be ‘Durris Discovers the World of Water’. We will be looking to answer many of the questions that children and families asked at the end of last session about this topic. We are learning about the science of water and conducting some experiments. </a:t>
            </a:r>
          </a:p>
          <a:p>
            <a:r>
              <a:rPr lang="en-US" sz="1200" dirty="0">
                <a:latin typeface="Bierstadt"/>
                <a:cs typeface="Calibri"/>
              </a:rPr>
              <a:t>We will also be learning about different uses for different types of boats and learning about the history of some famous boats. </a:t>
            </a:r>
          </a:p>
          <a:p>
            <a:r>
              <a:rPr lang="en-US" sz="1200" dirty="0">
                <a:latin typeface="Bierstadt"/>
                <a:cs typeface="Calibri"/>
              </a:rPr>
              <a:t>We will have some Forest School sessions, and we will also be continuing with Masterclasses and Working Groups. We have a few exciting school trips and community events planned too, we will keep you updated with dates as these events come around. </a:t>
            </a:r>
          </a:p>
        </p:txBody>
      </p:sp>
      <p:sp>
        <p:nvSpPr>
          <p:cNvPr id="5" name="TextBox 4">
            <a:extLst>
              <a:ext uri="{FF2B5EF4-FFF2-40B4-BE49-F238E27FC236}">
                <a16:creationId xmlns:a16="http://schemas.microsoft.com/office/drawing/2014/main" id="{AE44EC51-61F9-4B21-876D-8CE6189FCBD3}"/>
              </a:ext>
            </a:extLst>
          </p:cNvPr>
          <p:cNvSpPr txBox="1"/>
          <p:nvPr/>
        </p:nvSpPr>
        <p:spPr>
          <a:xfrm>
            <a:off x="151502" y="494362"/>
            <a:ext cx="3638370" cy="4739759"/>
          </a:xfrm>
          <a:prstGeom prst="rect">
            <a:avLst/>
          </a:prstGeom>
          <a:solidFill>
            <a:srgbClr val="0070C0">
              <a:alpha val="30000"/>
            </a:srgbClr>
          </a:solidFill>
          <a:ln w="571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u="sng" dirty="0">
                <a:latin typeface="Bierstadt"/>
              </a:rPr>
              <a:t>Literacy</a:t>
            </a:r>
          </a:p>
          <a:p>
            <a:pPr algn="just"/>
            <a:r>
              <a:rPr lang="en-US" sz="1400" b="1" dirty="0">
                <a:solidFill>
                  <a:schemeClr val="tx1"/>
                </a:solidFill>
                <a:latin typeface="Bierstadt"/>
                <a:cs typeface="Calibri" panose="020F0502020204030204"/>
              </a:rPr>
              <a:t>We are learning:</a:t>
            </a:r>
          </a:p>
          <a:p>
            <a:pPr marL="285750" indent="-285750">
              <a:buFont typeface="Arial" panose="020B0604020202020204" pitchFamily="34" charset="0"/>
              <a:buChar char="•"/>
            </a:pPr>
            <a:r>
              <a:rPr lang="en-US" sz="1350" dirty="0">
                <a:solidFill>
                  <a:schemeClr val="tx1"/>
                </a:solidFill>
                <a:latin typeface="Bierstadt"/>
                <a:cs typeface="Calibri" panose="020F0502020204030204"/>
              </a:rPr>
              <a:t>We will finish our class novel ‘The Nowhere Emporium’ this term for enjoyment. Reading books will be sent home for children to read with an adult at home to improve fluency and vocabulary. Groups will also be starting new novels in class and working on comprehension skills related to these. </a:t>
            </a:r>
          </a:p>
          <a:p>
            <a:pPr marL="285750" indent="-285750">
              <a:buFont typeface="Arial" panose="020B0604020202020204" pitchFamily="34" charset="0"/>
              <a:buChar char="•"/>
            </a:pPr>
            <a:r>
              <a:rPr lang="en-US" sz="1350" dirty="0">
                <a:solidFill>
                  <a:schemeClr val="tx1"/>
                </a:solidFill>
                <a:latin typeface="Bierstadt"/>
                <a:cs typeface="Calibri" panose="020F0502020204030204"/>
              </a:rPr>
              <a:t>Spelling words will be given to children and we will be concentrating on transferring spelling skills from a focused lesson to wider writing tasks. We will also be focusing on correcting spelling of common words in writing tasks. </a:t>
            </a:r>
          </a:p>
          <a:p>
            <a:pPr marL="285750" indent="-285750">
              <a:buFont typeface="Arial" panose="020B0604020202020204" pitchFamily="34" charset="0"/>
              <a:buChar char="•"/>
            </a:pPr>
            <a:r>
              <a:rPr lang="en-US" sz="1350" dirty="0">
                <a:solidFill>
                  <a:schemeClr val="tx1"/>
                </a:solidFill>
                <a:latin typeface="Bierstadt"/>
                <a:cs typeface="Calibri" panose="020F0502020204030204"/>
              </a:rPr>
              <a:t>In Talk for Writing we are learning to develop characters and settings in our writing. </a:t>
            </a:r>
          </a:p>
          <a:p>
            <a:pPr marL="285750" indent="-285750">
              <a:buFont typeface="Arial" panose="020B0604020202020204" pitchFamily="34" charset="0"/>
              <a:buChar char="•"/>
            </a:pPr>
            <a:r>
              <a:rPr lang="en-US" sz="1350" dirty="0">
                <a:solidFill>
                  <a:schemeClr val="tx1"/>
                </a:solidFill>
                <a:latin typeface="Bierstadt"/>
                <a:cs typeface="Calibri" panose="020F0502020204030204"/>
              </a:rPr>
              <a:t>We are learning about how to write recounts of events and the type language needed for this. </a:t>
            </a:r>
          </a:p>
        </p:txBody>
      </p:sp>
      <p:sp>
        <p:nvSpPr>
          <p:cNvPr id="6" name="TextBox 5">
            <a:extLst>
              <a:ext uri="{FF2B5EF4-FFF2-40B4-BE49-F238E27FC236}">
                <a16:creationId xmlns:a16="http://schemas.microsoft.com/office/drawing/2014/main" id="{CF63467D-8437-45C4-85B3-C3C630F29A13}"/>
              </a:ext>
            </a:extLst>
          </p:cNvPr>
          <p:cNvSpPr txBox="1"/>
          <p:nvPr/>
        </p:nvSpPr>
        <p:spPr>
          <a:xfrm>
            <a:off x="7974282" y="493464"/>
            <a:ext cx="3864633" cy="3985706"/>
          </a:xfrm>
          <a:prstGeom prst="rect">
            <a:avLst/>
          </a:prstGeom>
          <a:solidFill>
            <a:srgbClr val="FF0000">
              <a:alpha val="31000"/>
            </a:srgbClr>
          </a:solidFill>
          <a:ln w="57150">
            <a:solidFill>
              <a:srgbClr val="FF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u="sng" dirty="0">
                <a:latin typeface="Bierstadt"/>
                <a:cs typeface="Calibri"/>
              </a:rPr>
              <a:t>Numeracy</a:t>
            </a:r>
          </a:p>
          <a:p>
            <a:pPr algn="just"/>
            <a:r>
              <a:rPr lang="en-US" sz="1400" b="1" dirty="0">
                <a:latin typeface="Bierstadt"/>
                <a:cs typeface="Calibri"/>
              </a:rPr>
              <a:t>We are learning:</a:t>
            </a:r>
          </a:p>
          <a:p>
            <a:pPr marL="285750" indent="-285750">
              <a:buFont typeface="Arial" panose="020B0604020202020204" pitchFamily="34" charset="0"/>
              <a:buChar char="•"/>
            </a:pPr>
            <a:r>
              <a:rPr lang="en-US" sz="1300" dirty="0">
                <a:latin typeface="Bierstadt"/>
                <a:cs typeface="Calibri"/>
              </a:rPr>
              <a:t>Rounding numbers to the nearest 10/100/1000 etc. For some children, rounding decimal numbers.</a:t>
            </a:r>
          </a:p>
          <a:p>
            <a:pPr marL="285750" indent="-285750">
              <a:buFont typeface="Arial" panose="020B0604020202020204" pitchFamily="34" charset="0"/>
              <a:buChar char="•"/>
            </a:pPr>
            <a:r>
              <a:rPr lang="en-US" sz="1300" dirty="0">
                <a:latin typeface="Bierstadt"/>
                <a:cs typeface="Calibri"/>
              </a:rPr>
              <a:t>Using rounding as a strategy to estimate addition and subtraction calculations.</a:t>
            </a:r>
          </a:p>
          <a:p>
            <a:pPr marL="285750" indent="-285750">
              <a:buFont typeface="Arial" panose="020B0604020202020204" pitchFamily="34" charset="0"/>
              <a:buChar char="•"/>
            </a:pPr>
            <a:r>
              <a:rPr lang="en-US" sz="1300" dirty="0">
                <a:latin typeface="Bierstadt"/>
                <a:cs typeface="Calibri"/>
              </a:rPr>
              <a:t>Multiplying one, two and three-digit numbers. For some, using arrays to calculate multiplications.</a:t>
            </a:r>
          </a:p>
          <a:p>
            <a:pPr marL="285750" indent="-285750">
              <a:buFont typeface="Arial" panose="020B0604020202020204" pitchFamily="34" charset="0"/>
              <a:buChar char="•"/>
            </a:pPr>
            <a:r>
              <a:rPr lang="en-US" sz="1300" dirty="0">
                <a:latin typeface="Bierstadt"/>
                <a:cs typeface="Calibri"/>
              </a:rPr>
              <a:t>Division using sorting/sharing and learning how to lay out ‘bus stop’ division calculations.</a:t>
            </a:r>
          </a:p>
          <a:p>
            <a:pPr marL="285750" indent="-285750">
              <a:buFont typeface="Arial" panose="020B0604020202020204" pitchFamily="34" charset="0"/>
              <a:buChar char="•"/>
            </a:pPr>
            <a:r>
              <a:rPr lang="en-US" sz="1300" dirty="0">
                <a:latin typeface="Bierstadt"/>
                <a:cs typeface="Calibri"/>
              </a:rPr>
              <a:t>Problem solving – using rounding skills to solve word problems, and for some children working on the next round of Scottish Mathematical Challenge questions.</a:t>
            </a:r>
          </a:p>
          <a:p>
            <a:pPr marL="285750" indent="-285750">
              <a:buFont typeface="Arial" panose="020B0604020202020204" pitchFamily="34" charset="0"/>
              <a:buChar char="•"/>
            </a:pPr>
            <a:r>
              <a:rPr lang="en-US" sz="1300" dirty="0">
                <a:latin typeface="Bierstadt"/>
                <a:cs typeface="Calibri"/>
              </a:rPr>
              <a:t>Continuing to learn to tell the time – digital and analogue clocks, durations and 24 hour clock (where appropriate).</a:t>
            </a:r>
            <a:endParaRPr lang="en-US" sz="1400" dirty="0">
              <a:latin typeface="Bierstadt"/>
              <a:cs typeface="Calibri"/>
            </a:endParaRPr>
          </a:p>
        </p:txBody>
      </p:sp>
      <p:pic>
        <p:nvPicPr>
          <p:cNvPr id="7" name="Picture 7" descr="A stack of books&#10;&#10;Description automatically generated">
            <a:extLst>
              <a:ext uri="{FF2B5EF4-FFF2-40B4-BE49-F238E27FC236}">
                <a16:creationId xmlns:a16="http://schemas.microsoft.com/office/drawing/2014/main" id="{FB687D1E-1AEE-486B-B95D-10E806E24207}"/>
              </a:ext>
            </a:extLst>
          </p:cNvPr>
          <p:cNvPicPr>
            <a:picLocks noChangeAspect="1"/>
          </p:cNvPicPr>
          <p:nvPr/>
        </p:nvPicPr>
        <p:blipFill>
          <a:blip r:embed="rId2"/>
          <a:stretch>
            <a:fillRect/>
          </a:stretch>
        </p:blipFill>
        <p:spPr>
          <a:xfrm>
            <a:off x="3185142" y="642466"/>
            <a:ext cx="567050" cy="425384"/>
          </a:xfrm>
          <a:prstGeom prst="rect">
            <a:avLst/>
          </a:prstGeom>
        </p:spPr>
      </p:pic>
      <p:pic>
        <p:nvPicPr>
          <p:cNvPr id="8" name="Picture 8">
            <a:extLst>
              <a:ext uri="{FF2B5EF4-FFF2-40B4-BE49-F238E27FC236}">
                <a16:creationId xmlns:a16="http://schemas.microsoft.com/office/drawing/2014/main" id="{2E805040-1CD6-4471-8702-9A1669D0CA17}"/>
              </a:ext>
            </a:extLst>
          </p:cNvPr>
          <p:cNvPicPr>
            <a:picLocks noChangeAspect="1"/>
          </p:cNvPicPr>
          <p:nvPr/>
        </p:nvPicPr>
        <p:blipFill>
          <a:blip r:embed="rId3"/>
          <a:stretch>
            <a:fillRect/>
          </a:stretch>
        </p:blipFill>
        <p:spPr>
          <a:xfrm>
            <a:off x="11027107" y="574414"/>
            <a:ext cx="701408" cy="397962"/>
          </a:xfrm>
          <a:prstGeom prst="rect">
            <a:avLst/>
          </a:prstGeom>
        </p:spPr>
      </p:pic>
      <p:sp>
        <p:nvSpPr>
          <p:cNvPr id="9" name="TextBox 8">
            <a:extLst>
              <a:ext uri="{FF2B5EF4-FFF2-40B4-BE49-F238E27FC236}">
                <a16:creationId xmlns:a16="http://schemas.microsoft.com/office/drawing/2014/main" id="{537FC1FF-92E5-4C39-94F4-6B1ECBE3C52F}"/>
              </a:ext>
            </a:extLst>
          </p:cNvPr>
          <p:cNvSpPr txBox="1"/>
          <p:nvPr/>
        </p:nvSpPr>
        <p:spPr>
          <a:xfrm>
            <a:off x="151502" y="5332066"/>
            <a:ext cx="5690557" cy="1446550"/>
          </a:xfrm>
          <a:prstGeom prst="rect">
            <a:avLst/>
          </a:prstGeom>
          <a:solidFill>
            <a:srgbClr val="7030A0">
              <a:alpha val="35000"/>
            </a:srgbClr>
          </a:solidFill>
          <a:ln w="57150">
            <a:solidFill>
              <a:srgbClr val="7030A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u="sng" dirty="0">
                <a:latin typeface="Bierstadt"/>
              </a:rPr>
              <a:t>Expressive Arts</a:t>
            </a:r>
            <a:endParaRPr lang="en-US" dirty="0"/>
          </a:p>
          <a:p>
            <a:r>
              <a:rPr lang="en-US" sz="1400" b="1" dirty="0">
                <a:latin typeface="Bierstadt"/>
                <a:cs typeface="Calibri"/>
              </a:rPr>
              <a:t>We are learning:</a:t>
            </a:r>
            <a:endParaRPr lang="en-US" sz="2000" b="1" u="sng" dirty="0">
              <a:latin typeface="Bierstadt"/>
              <a:cs typeface="Calibri"/>
            </a:endParaRPr>
          </a:p>
          <a:p>
            <a:pPr marL="285750" indent="-285750">
              <a:buFont typeface="Arial"/>
              <a:buChar char="•"/>
            </a:pPr>
            <a:r>
              <a:rPr lang="en-GB" sz="1400" dirty="0">
                <a:latin typeface="Bierstadt"/>
                <a:cs typeface="Calibri"/>
              </a:rPr>
              <a:t>Music – we will be learning how to tune and play chords on the ukulele. We will be learning how to follow musical notation and keep the beat, using </a:t>
            </a:r>
            <a:r>
              <a:rPr lang="en-GB" sz="1400" dirty="0" err="1">
                <a:latin typeface="Bierstadt"/>
                <a:cs typeface="Calibri"/>
              </a:rPr>
              <a:t>boomwhackers</a:t>
            </a:r>
            <a:r>
              <a:rPr lang="en-GB" sz="1400" dirty="0">
                <a:latin typeface="Bierstadt"/>
                <a:cs typeface="Calibri"/>
              </a:rPr>
              <a:t>. </a:t>
            </a:r>
          </a:p>
          <a:p>
            <a:pPr marL="285750" indent="-285750">
              <a:buFont typeface="Arial"/>
              <a:buChar char="•"/>
            </a:pPr>
            <a:r>
              <a:rPr lang="en-GB" sz="1400" dirty="0">
                <a:latin typeface="Bierstadt"/>
                <a:cs typeface="Calibri"/>
              </a:rPr>
              <a:t>Drama – We will be exploring using different voices and movements </a:t>
            </a:r>
            <a:endParaRPr lang="en-US" sz="1400" dirty="0">
              <a:latin typeface="Bierstadt"/>
              <a:cs typeface="Calibri"/>
            </a:endParaRPr>
          </a:p>
        </p:txBody>
      </p:sp>
      <p:pic>
        <p:nvPicPr>
          <p:cNvPr id="10" name="Picture 10" descr="Icon&#10;&#10;Description automatically generated">
            <a:extLst>
              <a:ext uri="{FF2B5EF4-FFF2-40B4-BE49-F238E27FC236}">
                <a16:creationId xmlns:a16="http://schemas.microsoft.com/office/drawing/2014/main" id="{3D83836D-91C6-4527-9BE6-1D0A381415CA}"/>
              </a:ext>
            </a:extLst>
          </p:cNvPr>
          <p:cNvPicPr>
            <a:picLocks noChangeAspect="1"/>
          </p:cNvPicPr>
          <p:nvPr/>
        </p:nvPicPr>
        <p:blipFill>
          <a:blip r:embed="rId4"/>
          <a:stretch>
            <a:fillRect/>
          </a:stretch>
        </p:blipFill>
        <p:spPr>
          <a:xfrm>
            <a:off x="5075312" y="5430912"/>
            <a:ext cx="742468" cy="463345"/>
          </a:xfrm>
          <a:prstGeom prst="rect">
            <a:avLst/>
          </a:prstGeom>
        </p:spPr>
      </p:pic>
      <p:sp>
        <p:nvSpPr>
          <p:cNvPr id="11" name="TextBox 10">
            <a:extLst>
              <a:ext uri="{FF2B5EF4-FFF2-40B4-BE49-F238E27FC236}">
                <a16:creationId xmlns:a16="http://schemas.microsoft.com/office/drawing/2014/main" id="{D47F7C4B-3D79-4B66-9045-D9C508814373}"/>
              </a:ext>
            </a:extLst>
          </p:cNvPr>
          <p:cNvSpPr txBox="1"/>
          <p:nvPr/>
        </p:nvSpPr>
        <p:spPr>
          <a:xfrm>
            <a:off x="6275356" y="4617724"/>
            <a:ext cx="5661803" cy="1908215"/>
          </a:xfrm>
          <a:prstGeom prst="rect">
            <a:avLst/>
          </a:prstGeom>
          <a:solidFill>
            <a:srgbClr val="BC1498">
              <a:alpha val="35000"/>
            </a:srgbClr>
          </a:solidFill>
          <a:ln w="57150">
            <a:solidFill>
              <a:srgbClr val="F20C46">
                <a:alpha val="83000"/>
              </a:srgb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u="sng" dirty="0">
                <a:latin typeface="Bierstadt"/>
              </a:rPr>
              <a:t>Health &amp; Wellbeing</a:t>
            </a:r>
          </a:p>
          <a:p>
            <a:pPr algn="just"/>
            <a:r>
              <a:rPr lang="en-US" sz="1400" b="1" dirty="0">
                <a:latin typeface="Bierstadt"/>
              </a:rPr>
              <a:t>We are learning:</a:t>
            </a:r>
            <a:endParaRPr lang="en-US" sz="2000" b="1" u="sng" dirty="0">
              <a:latin typeface="Bierstadt"/>
            </a:endParaRPr>
          </a:p>
          <a:p>
            <a:pPr marL="285750" indent="-285750" algn="just">
              <a:buFont typeface="Arial"/>
              <a:buChar char="•"/>
            </a:pPr>
            <a:r>
              <a:rPr lang="en-US" sz="1400" dirty="0">
                <a:latin typeface="Bierstadt"/>
              </a:rPr>
              <a:t>Core values of honesty, kindness, fairness &amp; responsibility, cooperation and friendliness.</a:t>
            </a:r>
          </a:p>
          <a:p>
            <a:pPr marL="285750" indent="-285750" algn="just">
              <a:buFont typeface="Arial"/>
              <a:buChar char="•"/>
            </a:pPr>
            <a:r>
              <a:rPr lang="en-US" sz="1400" dirty="0">
                <a:latin typeface="Bierstadt"/>
              </a:rPr>
              <a:t>Having a Growth Mindset and ways in which we can look upon challenging situations as an opportunity to become stronger. </a:t>
            </a:r>
          </a:p>
          <a:p>
            <a:pPr marL="285750" indent="-285750" algn="just">
              <a:buFont typeface="Arial"/>
              <a:buChar char="•"/>
            </a:pPr>
            <a:r>
              <a:rPr lang="en-US" sz="1400" dirty="0">
                <a:latin typeface="Bierstadt"/>
              </a:rPr>
              <a:t>In P.E. children will be learning the skills and rules for playing tennis.</a:t>
            </a:r>
          </a:p>
        </p:txBody>
      </p:sp>
      <p:pic>
        <p:nvPicPr>
          <p:cNvPr id="12" name="Picture 12">
            <a:extLst>
              <a:ext uri="{FF2B5EF4-FFF2-40B4-BE49-F238E27FC236}">
                <a16:creationId xmlns:a16="http://schemas.microsoft.com/office/drawing/2014/main" id="{C2185519-5A3B-487E-A2CA-5DB53C01531F}"/>
              </a:ext>
            </a:extLst>
          </p:cNvPr>
          <p:cNvPicPr>
            <a:picLocks noChangeAspect="1"/>
          </p:cNvPicPr>
          <p:nvPr/>
        </p:nvPicPr>
        <p:blipFill>
          <a:blip r:embed="rId5"/>
          <a:stretch>
            <a:fillRect/>
          </a:stretch>
        </p:blipFill>
        <p:spPr>
          <a:xfrm>
            <a:off x="10890315" y="4684458"/>
            <a:ext cx="838200" cy="486859"/>
          </a:xfrm>
          <a:prstGeom prst="rect">
            <a:avLst/>
          </a:prstGeom>
        </p:spPr>
      </p:pic>
      <p:pic>
        <p:nvPicPr>
          <p:cNvPr id="13" name="Picture 12">
            <a:extLst>
              <a:ext uri="{FF2B5EF4-FFF2-40B4-BE49-F238E27FC236}">
                <a16:creationId xmlns:a16="http://schemas.microsoft.com/office/drawing/2014/main" id="{CE5217A8-E518-843D-80E9-725A8CA3F676}"/>
              </a:ext>
            </a:extLst>
          </p:cNvPr>
          <p:cNvPicPr>
            <a:picLocks noChangeAspect="1"/>
          </p:cNvPicPr>
          <p:nvPr/>
        </p:nvPicPr>
        <p:blipFill>
          <a:blip r:embed="rId6"/>
          <a:stretch>
            <a:fillRect/>
          </a:stretch>
        </p:blipFill>
        <p:spPr>
          <a:xfrm>
            <a:off x="4848225" y="4354730"/>
            <a:ext cx="598321" cy="573158"/>
          </a:xfrm>
          <a:prstGeom prst="rect">
            <a:avLst/>
          </a:prstGeom>
        </p:spPr>
      </p:pic>
    </p:spTree>
    <p:extLst>
      <p:ext uri="{BB962C8B-B14F-4D97-AF65-F5344CB8AC3E}">
        <p14:creationId xmlns:p14="http://schemas.microsoft.com/office/powerpoint/2010/main" val="2164721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07EFB45B4B9184EB646A92C7158846B" ma:contentTypeVersion="2" ma:contentTypeDescription="Create a new document." ma:contentTypeScope="" ma:versionID="c572e1c60d4ff51cab7cd661ccc9b91f">
  <xsd:schema xmlns:xsd="http://www.w3.org/2001/XMLSchema" xmlns:xs="http://www.w3.org/2001/XMLSchema" xmlns:p="http://schemas.microsoft.com/office/2006/metadata/properties" xmlns:ns3="3a7daa85-3c33-4a66-a8b1-c915992f4565" targetNamespace="http://schemas.microsoft.com/office/2006/metadata/properties" ma:root="true" ma:fieldsID="fb02d101b9565f1addc82044dfbb6242" ns3:_="">
    <xsd:import namespace="3a7daa85-3c33-4a66-a8b1-c915992f4565"/>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7daa85-3c33-4a66-a8b1-c915992f45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99F391-81B9-4811-B0E0-BE8EB920AAEC}">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3a7daa85-3c33-4a66-a8b1-c915992f4565"/>
    <ds:schemaRef ds:uri="http://www.w3.org/XML/1998/namespace"/>
    <ds:schemaRef ds:uri="http://purl.org/dc/dcmitype/"/>
  </ds:schemaRefs>
</ds:datastoreItem>
</file>

<file path=customXml/itemProps2.xml><?xml version="1.0" encoding="utf-8"?>
<ds:datastoreItem xmlns:ds="http://schemas.openxmlformats.org/officeDocument/2006/customXml" ds:itemID="{03BA19A2-1230-4C80-9846-D84B541A46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7daa85-3c33-4a66-a8b1-c915992f45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A4B7ED5-DAF0-4C81-9D18-AEB7906D29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18717</TotalTime>
  <Words>1052</Words>
  <Application>Microsoft Office PowerPoint</Application>
  <PresentationFormat>Widescreen</PresentationFormat>
  <Paragraphs>71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Bierstadt</vt:lpstr>
      <vt:lpstr>Calibri</vt:lpstr>
      <vt:lpstr>Calibri Light</vt:lpstr>
      <vt:lpstr>Office Theme</vt:lpstr>
      <vt:lpstr>P1-3 Termly Overview – Term 2 </vt:lpstr>
      <vt:lpstr>P4-7 Termly Overview – Term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Wallace</dc:creator>
  <cp:lastModifiedBy>Claire Wallace</cp:lastModifiedBy>
  <cp:revision>12</cp:revision>
  <dcterms:created xsi:type="dcterms:W3CDTF">2023-06-30T15:15:28Z</dcterms:created>
  <dcterms:modified xsi:type="dcterms:W3CDTF">2023-11-16T10:01:52Z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0x010100F07EFB45B4B9184EB646A92C7158846B</vt:lpwstr>
  </property>
</Properties>
</file>